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6" r:id="rId6"/>
    <p:sldId id="262" r:id="rId7"/>
    <p:sldId id="264" r:id="rId8"/>
    <p:sldId id="265" r:id="rId9"/>
    <p:sldId id="267" r:id="rId10"/>
    <p:sldId id="257" r:id="rId11"/>
    <p:sldId id="269" r:id="rId12"/>
    <p:sldId id="268" r:id="rId13"/>
    <p:sldId id="270" r:id="rId14"/>
    <p:sldId id="271" r:id="rId15"/>
    <p:sldId id="274" r:id="rId16"/>
    <p:sldId id="272" r:id="rId17"/>
    <p:sldId id="273" r:id="rId18"/>
    <p:sldId id="276" r:id="rId19"/>
    <p:sldId id="277" r:id="rId20"/>
    <p:sldId id="278" r:id="rId21"/>
    <p:sldId id="279" r:id="rId22"/>
    <p:sldId id="280" r:id="rId23"/>
    <p:sldId id="281" r:id="rId24"/>
    <p:sldId id="282" r:id="rId25"/>
    <p:sldId id="260" r:id="rId26"/>
    <p:sldId id="283" r:id="rId2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0" d="100"/>
          <a:sy n="150" d="100"/>
        </p:scale>
        <p:origin x="209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D310A1D-7507-40A6-8A7F-AFA1E49F3355}" type="datetimeFigureOut">
              <a:rPr lang="fi-FI" smtClean="0"/>
              <a:pPr/>
              <a:t>30.9.2024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3F735E7-7284-4787-AF97-161A06ED29CB}"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D310A1D-7507-40A6-8A7F-AFA1E49F3355}" type="datetimeFigureOut">
              <a:rPr lang="fi-FI" smtClean="0"/>
              <a:pPr/>
              <a:t>30.9.2024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3F735E7-7284-4787-AF97-161A06ED29CB}"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D310A1D-7507-40A6-8A7F-AFA1E49F3355}" type="datetimeFigureOut">
              <a:rPr lang="fi-FI" smtClean="0"/>
              <a:pPr/>
              <a:t>30.9.2024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3F735E7-7284-4787-AF97-161A06ED29CB}"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D310A1D-7507-40A6-8A7F-AFA1E49F3355}" type="datetimeFigureOut">
              <a:rPr lang="fi-FI" smtClean="0"/>
              <a:pPr/>
              <a:t>30.9.2024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3F735E7-7284-4787-AF97-161A06ED29CB}"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6D310A1D-7507-40A6-8A7F-AFA1E49F3355}" type="datetimeFigureOut">
              <a:rPr lang="fi-FI" smtClean="0"/>
              <a:pPr/>
              <a:t>30.9.2024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3F735E7-7284-4787-AF97-161A06ED29CB}"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D310A1D-7507-40A6-8A7F-AFA1E49F3355}" type="datetimeFigureOut">
              <a:rPr lang="fi-FI" smtClean="0"/>
              <a:pPr/>
              <a:t>30.9.2024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3F735E7-7284-4787-AF97-161A06ED29CB}"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D310A1D-7507-40A6-8A7F-AFA1E49F3355}" type="datetimeFigureOut">
              <a:rPr lang="fi-FI" smtClean="0"/>
              <a:pPr/>
              <a:t>30.9.2024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3F735E7-7284-4787-AF97-161A06ED29CB}"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D310A1D-7507-40A6-8A7F-AFA1E49F3355}" type="datetimeFigureOut">
              <a:rPr lang="fi-FI" smtClean="0"/>
              <a:pPr/>
              <a:t>30.9.2024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3F735E7-7284-4787-AF97-161A06ED29CB}"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D310A1D-7507-40A6-8A7F-AFA1E49F3355}" type="datetimeFigureOut">
              <a:rPr lang="fi-FI" smtClean="0"/>
              <a:pPr/>
              <a:t>30.9.2024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3F735E7-7284-4787-AF97-161A06ED29CB}"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D310A1D-7507-40A6-8A7F-AFA1E49F3355}" type="datetimeFigureOut">
              <a:rPr lang="fi-FI" smtClean="0"/>
              <a:pPr/>
              <a:t>30.9.2024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3F735E7-7284-4787-AF97-161A06ED29CB}"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D310A1D-7507-40A6-8A7F-AFA1E49F3355}" type="datetimeFigureOut">
              <a:rPr lang="fi-FI" smtClean="0"/>
              <a:pPr/>
              <a:t>30.9.2024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3F735E7-7284-4787-AF97-161A06ED29CB}"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10A1D-7507-40A6-8A7F-AFA1E49F3355}" type="datetimeFigureOut">
              <a:rPr lang="fi-FI" smtClean="0"/>
              <a:pPr/>
              <a:t>30.9.2024</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735E7-7284-4787-AF97-161A06ED29CB}"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AVIOLIITON SAKRAMENTTI</a:t>
            </a:r>
          </a:p>
        </p:txBody>
      </p:sp>
      <p:sp>
        <p:nvSpPr>
          <p:cNvPr id="3" name="Alaotsikko 2"/>
          <p:cNvSpPr>
            <a:spLocks noGrp="1"/>
          </p:cNvSpPr>
          <p:nvPr>
            <p:ph type="subTitle" idx="1"/>
          </p:nvPr>
        </p:nvSpPr>
        <p:spPr>
          <a:xfrm>
            <a:off x="1371600" y="3886200"/>
            <a:ext cx="6872808" cy="1752600"/>
          </a:xfrm>
        </p:spPr>
        <p:txBody>
          <a:bodyPr>
            <a:normAutofit/>
          </a:bodyPr>
          <a:lstStyle/>
          <a:p>
            <a:pPr algn="l"/>
            <a:r>
              <a:rPr lang="fi-FI" sz="1800" dirty="0"/>
              <a:t>Teksti: Stefan Holm: Kirkon elämää, oppikirja 9. luokalle, </a:t>
            </a:r>
            <a:r>
              <a:rPr lang="fi-FI" sz="1800" dirty="0" err="1"/>
              <a:t>www.ortodoksi.net</a:t>
            </a:r>
            <a:endParaRPr lang="fi-FI" sz="1800" dirty="0"/>
          </a:p>
          <a:p>
            <a:pPr algn="l"/>
            <a:r>
              <a:rPr lang="fi-FI" sz="1800" dirty="0"/>
              <a:t>Kuvat avioliittoon vihkimisestä: Tarmo </a:t>
            </a:r>
            <a:r>
              <a:rPr lang="fi-FI" sz="1800" dirty="0" err="1"/>
              <a:t>Sotikov</a:t>
            </a:r>
            <a:r>
              <a:rPr lang="fi-FI" sz="1800" dirty="0"/>
              <a:t>, Kuvavelhot </a:t>
            </a:r>
          </a:p>
          <a:p>
            <a:pPr algn="l"/>
            <a:r>
              <a:rPr lang="fi-FI" sz="1800" dirty="0"/>
              <a:t>Muut: </a:t>
            </a:r>
            <a:r>
              <a:rPr lang="fi-FI" sz="1800" dirty="0" err="1"/>
              <a:t>ortoboxi.fi</a:t>
            </a:r>
            <a:endParaRPr lang="fi-FI" sz="1800" dirty="0"/>
          </a:p>
          <a:p>
            <a:pPr algn="l"/>
            <a:endParaRPr lang="fi-FI" sz="1800" dirty="0"/>
          </a:p>
          <a:p>
            <a:pPr algn="l"/>
            <a:endParaRPr lang="fi-FI" sz="1800" dirty="0"/>
          </a:p>
        </p:txBody>
      </p:sp>
      <p:pic>
        <p:nvPicPr>
          <p:cNvPr id="4" name="Picture 2" descr="D:\KIRSI\Kuvitukset\Ullan nettisivut\Bannerit\logopienennetty.gif"/>
          <p:cNvPicPr>
            <a:picLocks noChangeAspect="1" noChangeArrowheads="1"/>
          </p:cNvPicPr>
          <p:nvPr/>
        </p:nvPicPr>
        <p:blipFill>
          <a:blip r:embed="rId2" cstate="print"/>
          <a:srcRect/>
          <a:stretch>
            <a:fillRect/>
          </a:stretch>
        </p:blipFill>
        <p:spPr bwMode="auto">
          <a:xfrm>
            <a:off x="1331640" y="5157192"/>
            <a:ext cx="3119437" cy="9286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Avioliittoon vihkiminen</a:t>
            </a:r>
          </a:p>
        </p:txBody>
      </p:sp>
      <p:sp>
        <p:nvSpPr>
          <p:cNvPr id="3" name="Sisällön paikkamerkki 2"/>
          <p:cNvSpPr>
            <a:spLocks noGrp="1"/>
          </p:cNvSpPr>
          <p:nvPr>
            <p:ph sz="half" idx="1"/>
          </p:nvPr>
        </p:nvSpPr>
        <p:spPr>
          <a:xfrm>
            <a:off x="457200" y="1600200"/>
            <a:ext cx="4038600" cy="5069160"/>
          </a:xfrm>
        </p:spPr>
        <p:txBody>
          <a:bodyPr>
            <a:normAutofit/>
          </a:bodyPr>
          <a:lstStyle/>
          <a:p>
            <a:r>
              <a:rPr lang="fi-FI" dirty="0"/>
              <a:t>Vihkiminen tapahtuu kirkkosalin </a:t>
            </a:r>
            <a:r>
              <a:rPr lang="fi-FI" b="1" dirty="0"/>
              <a:t>keskellä</a:t>
            </a:r>
            <a:r>
              <a:rPr lang="fi-FI" dirty="0"/>
              <a:t>.</a:t>
            </a:r>
          </a:p>
          <a:p>
            <a:pPr>
              <a:buNone/>
            </a:pPr>
            <a:r>
              <a:rPr lang="fi-FI" dirty="0"/>
              <a:t> </a:t>
            </a:r>
          </a:p>
          <a:p>
            <a:r>
              <a:rPr lang="fi-FI" dirty="0"/>
              <a:t>Sinne siirryttäessä lauletaan psalmia 128.</a:t>
            </a:r>
          </a:p>
          <a:p>
            <a:pPr>
              <a:buNone/>
            </a:pPr>
            <a:endParaRPr lang="fi-FI" dirty="0"/>
          </a:p>
        </p:txBody>
      </p:sp>
      <p:pic>
        <p:nvPicPr>
          <p:cNvPr id="7170" name="Picture 2" descr="C:\Users\Kirsi\Desktop\Sakramentit\avioliitto\AL_MG_5783.jpg"/>
          <p:cNvPicPr>
            <a:picLocks noGrp="1" noChangeAspect="1" noChangeArrowheads="1"/>
          </p:cNvPicPr>
          <p:nvPr>
            <p:ph sz="half" idx="2"/>
          </p:nvPr>
        </p:nvPicPr>
        <p:blipFill>
          <a:blip r:embed="rId2" cstate="print"/>
          <a:srcRect/>
          <a:stretch>
            <a:fillRect/>
          </a:stretch>
        </p:blipFill>
        <p:spPr bwMode="auto">
          <a:xfrm>
            <a:off x="5158845" y="1600200"/>
            <a:ext cx="3017309"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tx2"/>
                </a:solidFill>
              </a:rPr>
              <a:t>Psalmi 128</a:t>
            </a:r>
          </a:p>
        </p:txBody>
      </p:sp>
      <p:sp>
        <p:nvSpPr>
          <p:cNvPr id="3" name="Sisällön paikkamerkki 2"/>
          <p:cNvSpPr>
            <a:spLocks noGrp="1"/>
          </p:cNvSpPr>
          <p:nvPr>
            <p:ph idx="1"/>
          </p:nvPr>
        </p:nvSpPr>
        <p:spPr/>
        <p:txBody>
          <a:bodyPr>
            <a:normAutofit fontScale="70000" lnSpcReduction="20000"/>
          </a:bodyPr>
          <a:lstStyle/>
          <a:p>
            <a:pPr>
              <a:buNone/>
            </a:pPr>
            <a:r>
              <a:rPr lang="fi-FI" dirty="0"/>
              <a:t>	</a:t>
            </a:r>
            <a:r>
              <a:rPr lang="fi-FI" dirty="0">
                <a:solidFill>
                  <a:schemeClr val="tx2"/>
                </a:solidFill>
              </a:rPr>
              <a:t>”Onnellinen se, joka pelkää Herraa, se, joka vaeltaa hänen teitään. Saat nauttia työsi hedelmistä, hyvä on osasi, sinä onnellinen!</a:t>
            </a:r>
          </a:p>
          <a:p>
            <a:pPr>
              <a:buNone/>
            </a:pPr>
            <a:br>
              <a:rPr lang="fi-FI" dirty="0">
                <a:solidFill>
                  <a:schemeClr val="tx2"/>
                </a:solidFill>
              </a:rPr>
            </a:br>
            <a:r>
              <a:rPr lang="fi-FI" dirty="0">
                <a:solidFill>
                  <a:schemeClr val="tx2"/>
                </a:solidFill>
              </a:rPr>
              <a:t>Vaimosi, sinun talosi emäntä,</a:t>
            </a:r>
            <a:br>
              <a:rPr lang="fi-FI" dirty="0">
                <a:solidFill>
                  <a:schemeClr val="tx2"/>
                </a:solidFill>
              </a:rPr>
            </a:br>
            <a:r>
              <a:rPr lang="fi-FI" dirty="0">
                <a:solidFill>
                  <a:schemeClr val="tx2"/>
                </a:solidFill>
              </a:rPr>
              <a:t>kukoistaa kuin viiniköynnös,</a:t>
            </a:r>
            <a:br>
              <a:rPr lang="fi-FI" dirty="0">
                <a:solidFill>
                  <a:schemeClr val="tx2"/>
                </a:solidFill>
              </a:rPr>
            </a:br>
            <a:r>
              <a:rPr lang="fi-FI" dirty="0">
                <a:solidFill>
                  <a:schemeClr val="tx2"/>
                </a:solidFill>
              </a:rPr>
              <a:t>lapsia on pöytäsi ympärillä</a:t>
            </a:r>
            <a:br>
              <a:rPr lang="fi-FI" dirty="0">
                <a:solidFill>
                  <a:schemeClr val="tx2"/>
                </a:solidFill>
              </a:rPr>
            </a:br>
            <a:r>
              <a:rPr lang="fi-FI" dirty="0">
                <a:solidFill>
                  <a:schemeClr val="tx2"/>
                </a:solidFill>
              </a:rPr>
              <a:t>kuin oliivipuun juurella vesoja.</a:t>
            </a:r>
          </a:p>
          <a:p>
            <a:pPr>
              <a:buNone/>
            </a:pPr>
            <a:br>
              <a:rPr lang="fi-FI" dirty="0">
                <a:solidFill>
                  <a:schemeClr val="tx2"/>
                </a:solidFill>
              </a:rPr>
            </a:br>
            <a:r>
              <a:rPr lang="fi-FI" dirty="0">
                <a:solidFill>
                  <a:schemeClr val="tx2"/>
                </a:solidFill>
              </a:rPr>
              <a:t>Tällaisen siunauksen ja onnen saa mies, joka pelkää Herraa. </a:t>
            </a:r>
          </a:p>
          <a:p>
            <a:pPr>
              <a:buNone/>
            </a:pPr>
            <a:endParaRPr lang="fi-FI" dirty="0">
              <a:solidFill>
                <a:schemeClr val="tx2"/>
              </a:solidFill>
            </a:endParaRPr>
          </a:p>
          <a:p>
            <a:pPr>
              <a:buNone/>
            </a:pPr>
            <a:r>
              <a:rPr lang="fi-FI" i="1" dirty="0">
                <a:solidFill>
                  <a:schemeClr val="tx2"/>
                </a:solidFill>
              </a:rPr>
              <a:t>	</a:t>
            </a:r>
            <a:r>
              <a:rPr lang="fi-FI" dirty="0">
                <a:solidFill>
                  <a:schemeClr val="tx2"/>
                </a:solidFill>
              </a:rPr>
              <a:t>Siionin Herra siunatkoon sinua!</a:t>
            </a:r>
            <a:br>
              <a:rPr lang="fi-FI" dirty="0">
                <a:solidFill>
                  <a:schemeClr val="tx2"/>
                </a:solidFill>
              </a:rPr>
            </a:br>
            <a:r>
              <a:rPr lang="fi-FI" dirty="0">
                <a:solidFill>
                  <a:schemeClr val="tx2"/>
                </a:solidFill>
              </a:rPr>
              <a:t>Koko elämäsi ajan sinä näet, kuinka Jerusalem kukoistaa,</a:t>
            </a:r>
            <a:br>
              <a:rPr lang="fi-FI" dirty="0">
                <a:solidFill>
                  <a:schemeClr val="tx2"/>
                </a:solidFill>
              </a:rPr>
            </a:br>
            <a:r>
              <a:rPr lang="fi-FI" dirty="0">
                <a:solidFill>
                  <a:schemeClr val="tx2"/>
                </a:solidFill>
              </a:rPr>
              <a:t>sinä saat nähdä lastesi lapset. Rauha ja menestys Israelille!”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Kysymykset</a:t>
            </a:r>
          </a:p>
        </p:txBody>
      </p:sp>
      <p:sp>
        <p:nvSpPr>
          <p:cNvPr id="3" name="Sisällön paikkamerkki 2"/>
          <p:cNvSpPr>
            <a:spLocks noGrp="1"/>
          </p:cNvSpPr>
          <p:nvPr>
            <p:ph sz="half" idx="1"/>
          </p:nvPr>
        </p:nvSpPr>
        <p:spPr/>
        <p:txBody>
          <a:bodyPr/>
          <a:lstStyle/>
          <a:p>
            <a:r>
              <a:rPr lang="fi-FI" dirty="0"/>
              <a:t>Ennen vihkitoimituksen alkua kysytään vihkiparin </a:t>
            </a:r>
            <a:r>
              <a:rPr lang="fi-FI" b="1" dirty="0"/>
              <a:t>vapaa tahto vihkimiseen.</a:t>
            </a:r>
          </a:p>
          <a:p>
            <a:pPr>
              <a:buNone/>
            </a:pPr>
            <a:endParaRPr lang="fi-FI" dirty="0"/>
          </a:p>
          <a:p>
            <a:pPr>
              <a:buNone/>
            </a:pPr>
            <a:endParaRPr lang="fi-FI" dirty="0"/>
          </a:p>
        </p:txBody>
      </p:sp>
      <p:sp>
        <p:nvSpPr>
          <p:cNvPr id="4" name="Sisällön paikkamerkki 3"/>
          <p:cNvSpPr>
            <a:spLocks noGrp="1"/>
          </p:cNvSpPr>
          <p:nvPr>
            <p:ph sz="half" idx="2"/>
          </p:nvPr>
        </p:nvSpPr>
        <p:spPr/>
        <p:txBody>
          <a:bodyPr/>
          <a:lstStyle/>
          <a:p>
            <a:pPr>
              <a:buNone/>
            </a:pPr>
            <a:r>
              <a:rPr lang="fi-FI" i="1" dirty="0">
                <a:solidFill>
                  <a:schemeClr val="tx2"/>
                </a:solidFill>
              </a:rPr>
              <a:t>	”Onko sinulla (nimi) hyvä ja vapaa tahto ja vakava mieli ottaa aviovaimoksesi/aviomieheksesi tämä (nimi), jonka näet tässä vierelläsi?”</a:t>
            </a:r>
          </a:p>
          <a:p>
            <a:pPr>
              <a:buNone/>
            </a:pPr>
            <a:endParaRPr lang="fi-FI" i="1" dirty="0">
              <a:solidFill>
                <a:schemeClr val="tx2"/>
              </a:solidFill>
            </a:endParaRPr>
          </a:p>
          <a:p>
            <a:pPr>
              <a:buNone/>
            </a:pPr>
            <a:r>
              <a:rPr lang="fi-FI" i="1" dirty="0">
                <a:solidFill>
                  <a:schemeClr val="tx2"/>
                </a:solidFill>
              </a:rPr>
              <a:t>	</a:t>
            </a:r>
            <a:r>
              <a:rPr lang="fi-FI" i="1" dirty="0" err="1">
                <a:solidFill>
                  <a:schemeClr val="tx2"/>
                </a:solidFill>
              </a:rPr>
              <a:t>-”On</a:t>
            </a:r>
            <a:r>
              <a:rPr lang="fi-FI" i="1" dirty="0">
                <a:solidFill>
                  <a:schemeClr val="tx2"/>
                </a:solidFill>
              </a:rPr>
              <a:t>, arvoisa isä.”</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tx2"/>
                </a:solidFill>
              </a:rPr>
              <a:t>Avioliittoon vihkiminen</a:t>
            </a:r>
          </a:p>
        </p:txBody>
      </p:sp>
      <p:sp>
        <p:nvSpPr>
          <p:cNvPr id="3" name="Sisällön paikkamerkki 2"/>
          <p:cNvSpPr>
            <a:spLocks noGrp="1"/>
          </p:cNvSpPr>
          <p:nvPr>
            <p:ph sz="half" idx="1"/>
          </p:nvPr>
        </p:nvSpPr>
        <p:spPr/>
        <p:txBody>
          <a:bodyPr>
            <a:normAutofit fontScale="92500" lnSpcReduction="10000"/>
          </a:bodyPr>
          <a:lstStyle/>
          <a:p>
            <a:r>
              <a:rPr lang="fi-FI" dirty="0">
                <a:solidFill>
                  <a:schemeClr val="tx2"/>
                </a:solidFill>
              </a:rPr>
              <a:t>Vihkitoimitus alkaa</a:t>
            </a:r>
          </a:p>
          <a:p>
            <a:r>
              <a:rPr lang="fi-FI" dirty="0">
                <a:solidFill>
                  <a:schemeClr val="tx2"/>
                </a:solidFill>
              </a:rPr>
              <a:t>Alkusiunaus on sama kuin liturgiassa.</a:t>
            </a:r>
          </a:p>
          <a:p>
            <a:r>
              <a:rPr lang="fi-FI" dirty="0">
                <a:solidFill>
                  <a:schemeClr val="tx2"/>
                </a:solidFill>
              </a:rPr>
              <a:t>Rukouksissa parin puolesta mainitaan mm. monia vanhan testamentin pyhiä aviopareja.</a:t>
            </a:r>
          </a:p>
          <a:p>
            <a:pPr>
              <a:buNone/>
            </a:pPr>
            <a:endParaRPr lang="fi-FI" dirty="0"/>
          </a:p>
          <a:p>
            <a:endParaRPr lang="fi-FI" dirty="0"/>
          </a:p>
          <a:p>
            <a:r>
              <a:rPr lang="fi-FI" sz="2000" dirty="0">
                <a:solidFill>
                  <a:schemeClr val="tx2"/>
                </a:solidFill>
              </a:rPr>
              <a:t>Joakim ja Anna</a:t>
            </a:r>
          </a:p>
          <a:p>
            <a:pPr>
              <a:buNone/>
            </a:pPr>
            <a:endParaRPr lang="fi-FI" dirty="0"/>
          </a:p>
        </p:txBody>
      </p:sp>
      <p:pic>
        <p:nvPicPr>
          <p:cNvPr id="8194" name="Picture 2" descr="D:\ORTOBOXI\Kuvapankki nettiin\OKikonit\annajajoakim.jpg"/>
          <p:cNvPicPr>
            <a:picLocks noGrp="1" noChangeAspect="1" noChangeArrowheads="1"/>
          </p:cNvPicPr>
          <p:nvPr>
            <p:ph sz="half" idx="2"/>
          </p:nvPr>
        </p:nvPicPr>
        <p:blipFill>
          <a:blip r:embed="rId2" cstate="print"/>
          <a:srcRect/>
          <a:stretch>
            <a:fillRect/>
          </a:stretch>
        </p:blipFill>
        <p:spPr bwMode="auto">
          <a:xfrm>
            <a:off x="4644008" y="1844824"/>
            <a:ext cx="3898048" cy="27929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Avioliittoon vihkiminen: kruunaus</a:t>
            </a:r>
          </a:p>
        </p:txBody>
      </p:sp>
      <p:sp>
        <p:nvSpPr>
          <p:cNvPr id="3" name="Sisällön paikkamerkki 2"/>
          <p:cNvSpPr>
            <a:spLocks noGrp="1"/>
          </p:cNvSpPr>
          <p:nvPr>
            <p:ph sz="half" idx="1"/>
          </p:nvPr>
        </p:nvSpPr>
        <p:spPr/>
        <p:txBody>
          <a:bodyPr>
            <a:normAutofit/>
          </a:bodyPr>
          <a:lstStyle/>
          <a:p>
            <a:r>
              <a:rPr lang="fi-FI" dirty="0"/>
              <a:t>Vihkitoimitus jatkuu </a:t>
            </a:r>
            <a:r>
              <a:rPr lang="fi-FI" b="1" dirty="0"/>
              <a:t>kruunauksella</a:t>
            </a:r>
            <a:r>
              <a:rPr lang="fi-FI" dirty="0"/>
              <a:t>.</a:t>
            </a:r>
          </a:p>
          <a:p>
            <a:pPr>
              <a:buNone/>
            </a:pPr>
            <a:endParaRPr lang="fi-FI" dirty="0"/>
          </a:p>
          <a:p>
            <a:r>
              <a:rPr lang="fi-FI" i="1" dirty="0">
                <a:solidFill>
                  <a:schemeClr val="tx2"/>
                </a:solidFill>
              </a:rPr>
              <a:t>"Jumalan palvelija (nimi) kruunataan Jumalan palvelijattaren (nimi) kanssa Isän ja Pojan ja Pyhän Hengen nimeen. Aamen." </a:t>
            </a:r>
            <a:endParaRPr lang="fi-FI" dirty="0">
              <a:solidFill>
                <a:schemeClr val="tx2"/>
              </a:solidFill>
            </a:endParaRPr>
          </a:p>
          <a:p>
            <a:pPr>
              <a:buNone/>
            </a:pPr>
            <a:endParaRPr lang="fi-FI" dirty="0"/>
          </a:p>
        </p:txBody>
      </p:sp>
      <p:pic>
        <p:nvPicPr>
          <p:cNvPr id="9218" name="Picture 2" descr="C:\Users\Kirsi\Desktop\Sakramentit\avioliitto\ALKruunaus rajattu.jpg"/>
          <p:cNvPicPr>
            <a:picLocks noGrp="1" noChangeAspect="1" noChangeArrowheads="1"/>
          </p:cNvPicPr>
          <p:nvPr>
            <p:ph sz="half" idx="2"/>
          </p:nvPr>
        </p:nvPicPr>
        <p:blipFill>
          <a:blip r:embed="rId2" cstate="print"/>
          <a:srcRect/>
          <a:stretch>
            <a:fillRect/>
          </a:stretch>
        </p:blipFill>
        <p:spPr bwMode="auto">
          <a:xfrm>
            <a:off x="5158845" y="1600200"/>
            <a:ext cx="3017309" cy="45259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tx2"/>
                </a:solidFill>
              </a:rPr>
              <a:t>Kruunaus:</a:t>
            </a:r>
          </a:p>
        </p:txBody>
      </p:sp>
      <p:sp>
        <p:nvSpPr>
          <p:cNvPr id="3" name="Sisällön paikkamerkki 2"/>
          <p:cNvSpPr>
            <a:spLocks noGrp="1"/>
          </p:cNvSpPr>
          <p:nvPr>
            <p:ph sz="half" idx="1"/>
          </p:nvPr>
        </p:nvSpPr>
        <p:spPr/>
        <p:txBody>
          <a:bodyPr/>
          <a:lstStyle/>
          <a:p>
            <a:r>
              <a:rPr lang="fi-FI" dirty="0">
                <a:solidFill>
                  <a:schemeClr val="tx2"/>
                </a:solidFill>
              </a:rPr>
              <a:t>Kun molemmat ovat saaneet kruunut päähänsä, pappi lausuu kolmesti:</a:t>
            </a:r>
            <a:r>
              <a:rPr lang="fi-FI" i="1" dirty="0">
                <a:solidFill>
                  <a:schemeClr val="tx2"/>
                </a:solidFill>
              </a:rPr>
              <a:t> "Herra, meidän Jumalamme, kruunaa heidät kunnialla ja arvonannolla."</a:t>
            </a:r>
            <a:endParaRPr lang="fi-FI" dirty="0">
              <a:solidFill>
                <a:schemeClr val="tx2"/>
              </a:solidFill>
            </a:endParaRPr>
          </a:p>
          <a:p>
            <a:r>
              <a:rPr lang="fi-FI" dirty="0">
                <a:solidFill>
                  <a:schemeClr val="tx2"/>
                </a:solidFill>
              </a:rPr>
              <a:t>Nämä ovat niin sanotut vihkisanat.</a:t>
            </a:r>
          </a:p>
          <a:p>
            <a:endParaRPr lang="fi-FI" dirty="0"/>
          </a:p>
        </p:txBody>
      </p:sp>
      <p:pic>
        <p:nvPicPr>
          <p:cNvPr id="11266" name="Picture 2" descr="C:\Users\Kirsi\Desktop\Sakramentit\avioliitto\ALKruunaus rajattu.jpg"/>
          <p:cNvPicPr>
            <a:picLocks noGrp="1" noChangeAspect="1" noChangeArrowheads="1"/>
          </p:cNvPicPr>
          <p:nvPr>
            <p:ph sz="half" idx="2"/>
          </p:nvPr>
        </p:nvPicPr>
        <p:blipFill>
          <a:blip r:embed="rId2" cstate="print"/>
          <a:srcRect/>
          <a:stretch>
            <a:fillRect/>
          </a:stretch>
        </p:blipFill>
        <p:spPr bwMode="auto">
          <a:xfrm>
            <a:off x="5158845" y="1600200"/>
            <a:ext cx="3017309"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tx2"/>
                </a:solidFill>
              </a:rPr>
              <a:t>Kruunaus</a:t>
            </a:r>
          </a:p>
        </p:txBody>
      </p:sp>
      <p:sp>
        <p:nvSpPr>
          <p:cNvPr id="3" name="Sisällön paikkamerkki 2"/>
          <p:cNvSpPr>
            <a:spLocks noGrp="1"/>
          </p:cNvSpPr>
          <p:nvPr>
            <p:ph sz="half" idx="1"/>
          </p:nvPr>
        </p:nvSpPr>
        <p:spPr/>
        <p:txBody>
          <a:bodyPr>
            <a:normAutofit lnSpcReduction="10000"/>
          </a:bodyPr>
          <a:lstStyle/>
          <a:p>
            <a:r>
              <a:rPr lang="fi-FI" dirty="0" err="1">
                <a:solidFill>
                  <a:schemeClr val="tx2"/>
                </a:solidFill>
              </a:rPr>
              <a:t>Prokimeni</a:t>
            </a:r>
            <a:r>
              <a:rPr lang="fi-FI" dirty="0">
                <a:solidFill>
                  <a:schemeClr val="tx2"/>
                </a:solidFill>
              </a:rPr>
              <a:t>: </a:t>
            </a:r>
          </a:p>
          <a:p>
            <a:pPr>
              <a:buNone/>
            </a:pPr>
            <a:endParaRPr lang="fi-FI" dirty="0">
              <a:solidFill>
                <a:schemeClr val="tx2"/>
              </a:solidFill>
            </a:endParaRPr>
          </a:p>
          <a:p>
            <a:pPr>
              <a:buNone/>
            </a:pPr>
            <a:r>
              <a:rPr lang="fi-FI" i="1" dirty="0">
                <a:solidFill>
                  <a:schemeClr val="tx2"/>
                </a:solidFill>
              </a:rPr>
              <a:t>	Sinä panit heidän päähänsä kultaiset kruunut, kultaiset kruunut. He anoivat elämää sinulta, niin sinä annoit sen heille. </a:t>
            </a:r>
          </a:p>
          <a:p>
            <a:pPr>
              <a:buNone/>
            </a:pPr>
            <a:endParaRPr lang="fi-FI" i="1" dirty="0">
              <a:solidFill>
                <a:schemeClr val="tx2"/>
              </a:solidFill>
            </a:endParaRPr>
          </a:p>
          <a:p>
            <a:pPr>
              <a:buNone/>
            </a:pPr>
            <a:r>
              <a:rPr lang="fi-FI" i="1" dirty="0">
                <a:solidFill>
                  <a:schemeClr val="tx2"/>
                </a:solidFill>
              </a:rPr>
              <a:t>	</a:t>
            </a:r>
            <a:r>
              <a:rPr lang="fi-FI" dirty="0">
                <a:solidFill>
                  <a:schemeClr val="tx2"/>
                </a:solidFill>
              </a:rPr>
              <a:t>(Ps.21:4–5) </a:t>
            </a:r>
          </a:p>
        </p:txBody>
      </p:sp>
      <p:pic>
        <p:nvPicPr>
          <p:cNvPr id="10242" name="Picture 2" descr="C:\Users\Kirsi\Desktop\Sakramentit\avioliitto\AL_MG_6171.jpg"/>
          <p:cNvPicPr>
            <a:picLocks noGrp="1" noChangeAspect="1" noChangeArrowheads="1"/>
          </p:cNvPicPr>
          <p:nvPr>
            <p:ph sz="half" idx="2"/>
          </p:nvPr>
        </p:nvPicPr>
        <p:blipFill>
          <a:blip r:embed="rId2" cstate="print"/>
          <a:srcRect/>
          <a:stretch>
            <a:fillRect/>
          </a:stretch>
        </p:blipFill>
        <p:spPr bwMode="auto">
          <a:xfrm>
            <a:off x="5158845" y="1600200"/>
            <a:ext cx="3017309" cy="45259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tx2"/>
                </a:solidFill>
              </a:rPr>
              <a:t>Kruunaus</a:t>
            </a:r>
          </a:p>
        </p:txBody>
      </p:sp>
      <p:sp>
        <p:nvSpPr>
          <p:cNvPr id="3" name="Sisällön paikkamerkki 2"/>
          <p:cNvSpPr>
            <a:spLocks noGrp="1"/>
          </p:cNvSpPr>
          <p:nvPr>
            <p:ph sz="half" idx="1"/>
          </p:nvPr>
        </p:nvSpPr>
        <p:spPr/>
        <p:txBody>
          <a:bodyPr>
            <a:normAutofit fontScale="62500" lnSpcReduction="20000"/>
          </a:bodyPr>
          <a:lstStyle/>
          <a:p>
            <a:r>
              <a:rPr lang="fi-FI" dirty="0">
                <a:solidFill>
                  <a:schemeClr val="tx2"/>
                </a:solidFill>
              </a:rPr>
              <a:t>Pappi asettaa kruunut avioparin pään päälle ja kruununpitelijät kannattelevat niitä. </a:t>
            </a:r>
          </a:p>
          <a:p>
            <a:r>
              <a:rPr lang="fi-FI" dirty="0">
                <a:solidFill>
                  <a:schemeClr val="tx2"/>
                </a:solidFill>
              </a:rPr>
              <a:t>Painava kruunu merkitsee vastuuta ja valtaa, joka heillä on perheensä valtiaina. Lisäksi kruunu viittaa marttyyriuteen: avioliitto on kulkemista yhdessä Kristuksen kanssa ja siten todistusta (</a:t>
            </a:r>
            <a:r>
              <a:rPr lang="fi-FI" i="1" dirty="0">
                <a:solidFill>
                  <a:schemeClr val="tx2"/>
                </a:solidFill>
              </a:rPr>
              <a:t>marttyyriutta</a:t>
            </a:r>
            <a:r>
              <a:rPr lang="fi-FI" dirty="0">
                <a:solidFill>
                  <a:schemeClr val="tx2"/>
                </a:solidFill>
              </a:rPr>
              <a:t>) Kristuksesta. </a:t>
            </a:r>
          </a:p>
          <a:p>
            <a:r>
              <a:rPr lang="fi-FI" dirty="0">
                <a:solidFill>
                  <a:schemeClr val="tx2"/>
                </a:solidFill>
              </a:rPr>
              <a:t>Avioparin uhri on luopua itsekkäistä pyrkimyksistä perheensä ja toinen toisensa hyväksi. Kruunu on myös voiton merkki - arkipäivän sankaruutta, joka kantaa tulevaan elämään.</a:t>
            </a:r>
          </a:p>
          <a:p>
            <a:r>
              <a:rPr lang="fi-FI" dirty="0">
                <a:solidFill>
                  <a:schemeClr val="tx2"/>
                </a:solidFill>
              </a:rPr>
              <a:t>Kruunu tai </a:t>
            </a:r>
            <a:r>
              <a:rPr lang="fi-FI" b="1" dirty="0">
                <a:solidFill>
                  <a:schemeClr val="tx2"/>
                </a:solidFill>
              </a:rPr>
              <a:t>seppele</a:t>
            </a:r>
            <a:r>
              <a:rPr lang="fi-FI" dirty="0">
                <a:solidFill>
                  <a:schemeClr val="tx2"/>
                </a:solidFill>
              </a:rPr>
              <a:t> on uudessa testamentissa merkki kuoleman voittamisesta. </a:t>
            </a:r>
          </a:p>
          <a:p>
            <a:endParaRPr lang="fi-FI" dirty="0"/>
          </a:p>
        </p:txBody>
      </p:sp>
      <p:pic>
        <p:nvPicPr>
          <p:cNvPr id="13314" name="Picture 2" descr="C:\Users\Kirsi\Desktop\Sakramentit\P7250397.JPG"/>
          <p:cNvPicPr>
            <a:picLocks noGrp="1" noChangeAspect="1" noChangeArrowheads="1"/>
          </p:cNvPicPr>
          <p:nvPr>
            <p:ph sz="half" idx="2"/>
          </p:nvPr>
        </p:nvPicPr>
        <p:blipFill>
          <a:blip r:embed="rId2" cstate="print"/>
          <a:srcRect/>
          <a:stretch>
            <a:fillRect/>
          </a:stretch>
        </p:blipFill>
        <p:spPr bwMode="auto">
          <a:xfrm>
            <a:off x="4970264" y="1600200"/>
            <a:ext cx="3394472"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Epistola ja evankeliumi</a:t>
            </a:r>
          </a:p>
        </p:txBody>
      </p:sp>
      <p:sp>
        <p:nvSpPr>
          <p:cNvPr id="3" name="Sisällön paikkamerkki 2"/>
          <p:cNvSpPr>
            <a:spLocks noGrp="1"/>
          </p:cNvSpPr>
          <p:nvPr>
            <p:ph sz="half" idx="1"/>
          </p:nvPr>
        </p:nvSpPr>
        <p:spPr>
          <a:xfrm>
            <a:off x="457200" y="1600200"/>
            <a:ext cx="4038600" cy="5069160"/>
          </a:xfrm>
        </p:spPr>
        <p:txBody>
          <a:bodyPr>
            <a:normAutofit fontScale="55000" lnSpcReduction="20000"/>
          </a:bodyPr>
          <a:lstStyle/>
          <a:p>
            <a:r>
              <a:rPr lang="fi-FI" sz="3800" dirty="0"/>
              <a:t>Kruunausta seuraa opetus. </a:t>
            </a:r>
          </a:p>
          <a:p>
            <a:pPr>
              <a:buNone/>
            </a:pPr>
            <a:endParaRPr lang="fi-FI" sz="3800" dirty="0"/>
          </a:p>
          <a:p>
            <a:r>
              <a:rPr lang="fi-FI" sz="3800" b="1" dirty="0"/>
              <a:t>Epistolassa</a:t>
            </a:r>
            <a:r>
              <a:rPr lang="fi-FI" sz="3800" dirty="0"/>
              <a:t> Paavali vertaa avioliittoa Kristuksen ja seurakunnan suhteeseen. </a:t>
            </a:r>
          </a:p>
          <a:p>
            <a:pPr>
              <a:buNone/>
            </a:pPr>
            <a:endParaRPr lang="fi-FI" sz="3800" dirty="0"/>
          </a:p>
          <a:p>
            <a:r>
              <a:rPr lang="fi-FI" sz="3800" dirty="0">
                <a:solidFill>
                  <a:schemeClr val="tx2"/>
                </a:solidFill>
              </a:rPr>
              <a:t>Kristus on seurakunnan pää ja seurakunta on Hänelle alamainen. Mutta Kristus rakastaa seurakuntaansa. Samoin tulee olla myös avioliitossa, se on alamaisuutta Kristukselle ja toinen toisille sekä matka kohti pyyteetöntä rakkautta. </a:t>
            </a:r>
          </a:p>
        </p:txBody>
      </p:sp>
      <p:sp>
        <p:nvSpPr>
          <p:cNvPr id="4" name="Sisällön paikkamerkki 3"/>
          <p:cNvSpPr>
            <a:spLocks noGrp="1"/>
          </p:cNvSpPr>
          <p:nvPr>
            <p:ph sz="half" idx="2"/>
          </p:nvPr>
        </p:nvSpPr>
        <p:spPr/>
        <p:txBody>
          <a:bodyPr>
            <a:normAutofit fontScale="55000" lnSpcReduction="20000"/>
          </a:bodyPr>
          <a:lstStyle/>
          <a:p>
            <a:pPr>
              <a:buNone/>
            </a:pPr>
            <a:r>
              <a:rPr lang="fi-FI" sz="3800" i="1" dirty="0">
                <a:solidFill>
                  <a:schemeClr val="tx2"/>
                </a:solidFill>
              </a:rPr>
              <a:t>	”Vaimot, suostukaa miehenne tahtoon niin kuin Herran tahtoon, sillä mies on vaimonsa pää, niin kuin Kristus on seurakunnan pää; onhan hän seurakunnan, oman ruumiinsa, pelastaja. Niin kuin seurakunta alistuu Kristuksen tahtoon, niin myös vaimon tulee kaikessa alistua miehensä tahtoon. Miehet, rakastakaa vaimoanne niin kuin Kristuskin rakasti seurakuntaa ja antoi henkensä sen puolesta.”</a:t>
            </a:r>
          </a:p>
          <a:p>
            <a:pPr>
              <a:buNone/>
            </a:pPr>
            <a:r>
              <a:rPr lang="fi-FI" dirty="0">
                <a:solidFill>
                  <a:schemeClr val="tx2"/>
                </a:solidFill>
              </a:rPr>
              <a:t>	</a:t>
            </a:r>
          </a:p>
          <a:p>
            <a:pPr>
              <a:buNone/>
            </a:pPr>
            <a:r>
              <a:rPr lang="fi-FI" dirty="0">
                <a:solidFill>
                  <a:schemeClr val="tx2"/>
                </a:solidFill>
              </a:rPr>
              <a:t>	(</a:t>
            </a:r>
            <a:r>
              <a:rPr lang="fi-FI" i="1" dirty="0" err="1">
                <a:solidFill>
                  <a:schemeClr val="tx2"/>
                </a:solidFill>
              </a:rPr>
              <a:t>Ef</a:t>
            </a:r>
            <a:r>
              <a:rPr lang="fi-FI" i="1" dirty="0">
                <a:solidFill>
                  <a:schemeClr val="tx2"/>
                </a:solidFill>
              </a:rPr>
              <a:t>. 5:21-33</a:t>
            </a:r>
            <a:r>
              <a:rPr lang="fi-FI" dirty="0">
                <a:solidFill>
                  <a:schemeClr val="tx2"/>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Evankeliumi</a:t>
            </a:r>
          </a:p>
        </p:txBody>
      </p:sp>
      <p:sp>
        <p:nvSpPr>
          <p:cNvPr id="3" name="Sisällön paikkamerkki 2"/>
          <p:cNvSpPr>
            <a:spLocks noGrp="1"/>
          </p:cNvSpPr>
          <p:nvPr>
            <p:ph sz="half" idx="1"/>
          </p:nvPr>
        </p:nvSpPr>
        <p:spPr>
          <a:xfrm>
            <a:off x="457200" y="1600200"/>
            <a:ext cx="4038600" cy="4853136"/>
          </a:xfrm>
        </p:spPr>
        <p:txBody>
          <a:bodyPr>
            <a:normAutofit fontScale="85000" lnSpcReduction="20000"/>
          </a:bodyPr>
          <a:lstStyle/>
          <a:p>
            <a:r>
              <a:rPr lang="fi-FI" b="1" dirty="0"/>
              <a:t>Evankeliumitekstinä</a:t>
            </a:r>
            <a:r>
              <a:rPr lang="fi-FI" dirty="0"/>
              <a:t> (</a:t>
            </a:r>
            <a:r>
              <a:rPr lang="fi-FI" i="1" dirty="0" err="1"/>
              <a:t>Joh</a:t>
            </a:r>
            <a:r>
              <a:rPr lang="fi-FI" i="1" dirty="0"/>
              <a:t>. 2:1-11</a:t>
            </a:r>
            <a:r>
              <a:rPr lang="fi-FI" dirty="0"/>
              <a:t>) luetaan Kaanaan häät. </a:t>
            </a:r>
          </a:p>
          <a:p>
            <a:r>
              <a:rPr lang="fi-FI" dirty="0">
                <a:solidFill>
                  <a:schemeClr val="tx2"/>
                </a:solidFill>
              </a:rPr>
              <a:t>Jos aviopari noudattaa elämässään Kristuksen opetusta ja pyrkii siihen, heidän elämänsä muuttuu toisenlaiseksi, kuten häissä vesi viiniksi.</a:t>
            </a:r>
          </a:p>
          <a:p>
            <a:r>
              <a:rPr lang="fi-FI" dirty="0">
                <a:solidFill>
                  <a:schemeClr val="tx2"/>
                </a:solidFill>
              </a:rPr>
              <a:t>Läsnäolollaan häissä Kristus osoitti avioliiton kunnialliseksi ja pyhäksi.  </a:t>
            </a:r>
          </a:p>
          <a:p>
            <a:pPr>
              <a:buNone/>
            </a:pPr>
            <a:endParaRPr lang="fi-FI" dirty="0">
              <a:solidFill>
                <a:schemeClr val="tx2"/>
              </a:solidFill>
            </a:endParaRPr>
          </a:p>
          <a:p>
            <a:r>
              <a:rPr lang="fi-FI" sz="2100" dirty="0">
                <a:solidFill>
                  <a:schemeClr val="tx2"/>
                </a:solidFill>
              </a:rPr>
              <a:t>Kuva: Kaanaan häät (</a:t>
            </a:r>
            <a:r>
              <a:rPr lang="fi-FI" sz="2100" dirty="0" err="1">
                <a:solidFill>
                  <a:schemeClr val="tx2"/>
                </a:solidFill>
              </a:rPr>
              <a:t>www.ortodoksi.net</a:t>
            </a:r>
            <a:r>
              <a:rPr lang="fi-FI" sz="2100" dirty="0">
                <a:solidFill>
                  <a:schemeClr val="tx2"/>
                </a:solidFill>
              </a:rPr>
              <a:t>)</a:t>
            </a:r>
          </a:p>
        </p:txBody>
      </p:sp>
      <p:pic>
        <p:nvPicPr>
          <p:cNvPr id="12290" name="Picture 2" descr="C:\Users\Kirsi\Desktop\Kristus_kaanaan_haat01.jpg"/>
          <p:cNvPicPr>
            <a:picLocks noGrp="1" noChangeAspect="1" noChangeArrowheads="1"/>
          </p:cNvPicPr>
          <p:nvPr>
            <p:ph sz="half" idx="2"/>
          </p:nvPr>
        </p:nvPicPr>
        <p:blipFill>
          <a:blip r:embed="rId2" cstate="print"/>
          <a:srcRect/>
          <a:stretch>
            <a:fillRect/>
          </a:stretch>
        </p:blipFill>
        <p:spPr bwMode="auto">
          <a:xfrm>
            <a:off x="4762500" y="1805781"/>
            <a:ext cx="3810000" cy="4114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Avioliiton sakramentti</a:t>
            </a:r>
          </a:p>
        </p:txBody>
      </p:sp>
      <p:sp>
        <p:nvSpPr>
          <p:cNvPr id="3" name="Sisällön paikkamerkki 2"/>
          <p:cNvSpPr>
            <a:spLocks noGrp="1"/>
          </p:cNvSpPr>
          <p:nvPr>
            <p:ph sz="half" idx="1"/>
          </p:nvPr>
        </p:nvSpPr>
        <p:spPr/>
        <p:txBody>
          <a:bodyPr>
            <a:normAutofit fontScale="85000" lnSpcReduction="20000"/>
          </a:bodyPr>
          <a:lstStyle/>
          <a:p>
            <a:r>
              <a:rPr lang="fi-FI" dirty="0">
                <a:solidFill>
                  <a:schemeClr val="tx2"/>
                </a:solidFill>
              </a:rPr>
              <a:t>Avioliiton sakramentti ei ole vain parisuhteen laillistamista.</a:t>
            </a:r>
          </a:p>
          <a:p>
            <a:pPr>
              <a:buNone/>
            </a:pPr>
            <a:endParaRPr lang="fi-FI" dirty="0">
              <a:solidFill>
                <a:schemeClr val="tx2"/>
              </a:solidFill>
            </a:endParaRPr>
          </a:p>
          <a:p>
            <a:r>
              <a:rPr lang="fi-FI" dirty="0">
                <a:solidFill>
                  <a:schemeClr val="tx2"/>
                </a:solidFill>
              </a:rPr>
              <a:t>Sakramentti ei ole vain vihkipalvelus, vaan se on vasta alku sille sakramentille, jota puolisot jakavat koko yhteisen elämänsä ajan. </a:t>
            </a:r>
          </a:p>
          <a:p>
            <a:pPr>
              <a:buNone/>
            </a:pPr>
            <a:endParaRPr lang="fi-FI" dirty="0">
              <a:solidFill>
                <a:schemeClr val="tx2"/>
              </a:solidFill>
            </a:endParaRPr>
          </a:p>
          <a:p>
            <a:r>
              <a:rPr lang="fi-FI" dirty="0"/>
              <a:t>Vihittävät liitetään toisiinsa sekä Kristuksen yhteyteen.</a:t>
            </a:r>
          </a:p>
          <a:p>
            <a:pPr>
              <a:buNone/>
            </a:pPr>
            <a:endParaRPr lang="fi-FI" dirty="0"/>
          </a:p>
          <a:p>
            <a:pPr>
              <a:buNone/>
            </a:pPr>
            <a:endParaRPr lang="fi-FI" dirty="0"/>
          </a:p>
        </p:txBody>
      </p:sp>
      <p:pic>
        <p:nvPicPr>
          <p:cNvPr id="1027" name="Picture 3" descr="D:\ORTOBOXI\Kuvapankki nettiin\OKikonit\Kristus.jpg"/>
          <p:cNvPicPr>
            <a:picLocks noGrp="1" noChangeAspect="1" noChangeArrowheads="1"/>
          </p:cNvPicPr>
          <p:nvPr>
            <p:ph sz="half" idx="2"/>
          </p:nvPr>
        </p:nvPicPr>
        <p:blipFill>
          <a:blip r:embed="rId2" cstate="print"/>
          <a:srcRect/>
          <a:stretch>
            <a:fillRect/>
          </a:stretch>
        </p:blipFill>
        <p:spPr bwMode="auto">
          <a:xfrm>
            <a:off x="5136389" y="1600200"/>
            <a:ext cx="3062221" cy="452596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Yhteinen malja</a:t>
            </a:r>
          </a:p>
        </p:txBody>
      </p:sp>
      <p:sp>
        <p:nvSpPr>
          <p:cNvPr id="3" name="Sisällön paikkamerkki 2"/>
          <p:cNvSpPr>
            <a:spLocks noGrp="1"/>
          </p:cNvSpPr>
          <p:nvPr>
            <p:ph sz="half" idx="1"/>
          </p:nvPr>
        </p:nvSpPr>
        <p:spPr/>
        <p:txBody>
          <a:bodyPr>
            <a:normAutofit fontScale="92500" lnSpcReduction="10000"/>
          </a:bodyPr>
          <a:lstStyle/>
          <a:p>
            <a:r>
              <a:rPr lang="fi-FI" dirty="0">
                <a:solidFill>
                  <a:schemeClr val="tx2"/>
                </a:solidFill>
              </a:rPr>
              <a:t>Ennen yhteistä maljaa luetaan Herran rukous. Tämä noudattaa liturgian järjestystä. </a:t>
            </a:r>
          </a:p>
          <a:p>
            <a:pPr>
              <a:buNone/>
            </a:pPr>
            <a:endParaRPr lang="fi-FI" dirty="0">
              <a:solidFill>
                <a:schemeClr val="tx2"/>
              </a:solidFill>
            </a:endParaRPr>
          </a:p>
          <a:p>
            <a:r>
              <a:rPr lang="fi-FI" dirty="0"/>
              <a:t>Alun perin </a:t>
            </a:r>
            <a:r>
              <a:rPr lang="fi-FI" b="1" dirty="0"/>
              <a:t>viinimalja</a:t>
            </a:r>
            <a:r>
              <a:rPr lang="fi-FI" dirty="0"/>
              <a:t> oli ehtoolliseen osallistuminen. </a:t>
            </a:r>
          </a:p>
          <a:p>
            <a:pPr>
              <a:buNone/>
            </a:pPr>
            <a:endParaRPr lang="fi-FI" dirty="0">
              <a:solidFill>
                <a:schemeClr val="tx2"/>
              </a:solidFill>
            </a:endParaRPr>
          </a:p>
          <a:p>
            <a:r>
              <a:rPr lang="en-US" dirty="0" err="1">
                <a:solidFill>
                  <a:schemeClr val="tx2"/>
                </a:solidFill>
              </a:rPr>
              <a:t>Maljan</a:t>
            </a:r>
            <a:r>
              <a:rPr lang="en-US" dirty="0">
                <a:solidFill>
                  <a:schemeClr val="tx2"/>
                </a:solidFill>
              </a:rPr>
              <a:t> </a:t>
            </a:r>
            <a:r>
              <a:rPr lang="en-US" dirty="0" err="1">
                <a:solidFill>
                  <a:schemeClr val="tx2"/>
                </a:solidFill>
              </a:rPr>
              <a:t>jakaminen</a:t>
            </a:r>
            <a:r>
              <a:rPr lang="en-US" dirty="0">
                <a:solidFill>
                  <a:schemeClr val="tx2"/>
                </a:solidFill>
              </a:rPr>
              <a:t> </a:t>
            </a:r>
            <a:r>
              <a:rPr lang="en-US" dirty="0" err="1">
                <a:solidFill>
                  <a:schemeClr val="tx2"/>
                </a:solidFill>
              </a:rPr>
              <a:t>viittaa</a:t>
            </a:r>
            <a:r>
              <a:rPr lang="en-US" dirty="0">
                <a:solidFill>
                  <a:schemeClr val="tx2"/>
                </a:solidFill>
              </a:rPr>
              <a:t> </a:t>
            </a:r>
            <a:r>
              <a:rPr lang="en-US" dirty="0" err="1">
                <a:solidFill>
                  <a:schemeClr val="tx2"/>
                </a:solidFill>
              </a:rPr>
              <a:t>kaiken</a:t>
            </a:r>
            <a:r>
              <a:rPr lang="en-US" dirty="0">
                <a:solidFill>
                  <a:schemeClr val="tx2"/>
                </a:solidFill>
              </a:rPr>
              <a:t> </a:t>
            </a:r>
            <a:r>
              <a:rPr lang="en-US" dirty="0" err="1">
                <a:solidFill>
                  <a:schemeClr val="tx2"/>
                </a:solidFill>
              </a:rPr>
              <a:t>jakamiseen</a:t>
            </a:r>
            <a:r>
              <a:rPr lang="en-US" dirty="0">
                <a:solidFill>
                  <a:schemeClr val="tx2"/>
                </a:solidFill>
              </a:rPr>
              <a:t>.</a:t>
            </a:r>
            <a:endParaRPr lang="fi-FI" dirty="0">
              <a:solidFill>
                <a:schemeClr val="tx2"/>
              </a:solidFill>
            </a:endParaRPr>
          </a:p>
        </p:txBody>
      </p:sp>
      <p:pic>
        <p:nvPicPr>
          <p:cNvPr id="14338" name="Picture 2" descr="C:\Users\Kirsi\Desktop\Sakramentit\avioliitto\ALViinimalja.jpg"/>
          <p:cNvPicPr>
            <a:picLocks noGrp="1" noChangeAspect="1" noChangeArrowheads="1"/>
          </p:cNvPicPr>
          <p:nvPr>
            <p:ph sz="half" idx="2"/>
          </p:nvPr>
        </p:nvPicPr>
        <p:blipFill>
          <a:blip r:embed="rId2" cstate="print"/>
          <a:srcRect/>
          <a:stretch>
            <a:fillRect/>
          </a:stretch>
        </p:blipFill>
        <p:spPr bwMode="auto">
          <a:xfrm>
            <a:off x="4644008" y="2204864"/>
            <a:ext cx="4038600" cy="2692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562074"/>
          </a:xfrm>
        </p:spPr>
        <p:txBody>
          <a:bodyPr>
            <a:normAutofit fontScale="90000"/>
          </a:bodyPr>
          <a:lstStyle/>
          <a:p>
            <a:r>
              <a:rPr lang="fi-FI" dirty="0"/>
              <a:t> </a:t>
            </a:r>
          </a:p>
        </p:txBody>
      </p:sp>
      <p:sp>
        <p:nvSpPr>
          <p:cNvPr id="3" name="Sisällön paikkamerkki 2"/>
          <p:cNvSpPr>
            <a:spLocks noGrp="1"/>
          </p:cNvSpPr>
          <p:nvPr>
            <p:ph sz="half" idx="1"/>
          </p:nvPr>
        </p:nvSpPr>
        <p:spPr>
          <a:xfrm>
            <a:off x="457200" y="908720"/>
            <a:ext cx="4038600" cy="5217443"/>
          </a:xfrm>
        </p:spPr>
        <p:txBody>
          <a:bodyPr/>
          <a:lstStyle/>
          <a:p>
            <a:r>
              <a:rPr lang="fi-FI" dirty="0"/>
              <a:t>Tämän jälkeen pappi liittää vihittävien kädet yhteen ja johdattaa heidät </a:t>
            </a:r>
            <a:r>
              <a:rPr lang="fi-FI" b="1" dirty="0"/>
              <a:t>kolmesti vihkipöydän ympäri</a:t>
            </a:r>
            <a:r>
              <a:rPr lang="fi-FI" dirty="0"/>
              <a:t>. </a:t>
            </a:r>
          </a:p>
        </p:txBody>
      </p:sp>
      <p:pic>
        <p:nvPicPr>
          <p:cNvPr id="15363" name="Picture 3" descr="C:\Users\Kirsi\Desktop\Sakramentit\avioliitto\AL_MG_5814.jpg"/>
          <p:cNvPicPr>
            <a:picLocks noGrp="1" noChangeAspect="1" noChangeArrowheads="1"/>
          </p:cNvPicPr>
          <p:nvPr>
            <p:ph sz="half" idx="2"/>
          </p:nvPr>
        </p:nvPicPr>
        <p:blipFill>
          <a:blip r:embed="rId2" cstate="print"/>
          <a:srcRect/>
          <a:stretch>
            <a:fillRect/>
          </a:stretch>
        </p:blipFill>
        <p:spPr bwMode="auto">
          <a:xfrm>
            <a:off x="4793869" y="1052736"/>
            <a:ext cx="3382285" cy="507342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476672"/>
            <a:ext cx="4038600" cy="5649491"/>
          </a:xfrm>
        </p:spPr>
        <p:txBody>
          <a:bodyPr/>
          <a:lstStyle/>
          <a:p>
            <a:r>
              <a:rPr lang="fi-FI" dirty="0">
                <a:solidFill>
                  <a:schemeClr val="tx2"/>
                </a:solidFill>
              </a:rPr>
              <a:t>Ympyrä kuvaa iankaikkisuutta. </a:t>
            </a:r>
          </a:p>
          <a:p>
            <a:r>
              <a:rPr lang="fi-FI" dirty="0" err="1">
                <a:solidFill>
                  <a:schemeClr val="tx2"/>
                </a:solidFill>
              </a:rPr>
              <a:t>Yhteenliitetyin</a:t>
            </a:r>
            <a:r>
              <a:rPr lang="fi-FI" dirty="0">
                <a:solidFill>
                  <a:schemeClr val="tx2"/>
                </a:solidFill>
              </a:rPr>
              <a:t> käsin pari johdattaa toinen toistaan läpi </a:t>
            </a:r>
          </a:p>
          <a:p>
            <a:pPr>
              <a:buNone/>
            </a:pPr>
            <a:r>
              <a:rPr lang="fi-FI" dirty="0">
                <a:solidFill>
                  <a:schemeClr val="tx2"/>
                </a:solidFill>
              </a:rPr>
              <a:t>	elämän.  </a:t>
            </a:r>
          </a:p>
          <a:p>
            <a:pPr>
              <a:buNone/>
            </a:pPr>
            <a:endParaRPr lang="fi-FI" dirty="0"/>
          </a:p>
        </p:txBody>
      </p:sp>
      <p:pic>
        <p:nvPicPr>
          <p:cNvPr id="16386" name="Picture 2" descr="C:\Users\Kirsi\Desktop\Sakramentit\avioliitto\ALPöydän kierto.jpg"/>
          <p:cNvPicPr>
            <a:picLocks noGrp="1" noChangeAspect="1" noChangeArrowheads="1"/>
          </p:cNvPicPr>
          <p:nvPr>
            <p:ph sz="half" idx="2"/>
          </p:nvPr>
        </p:nvPicPr>
        <p:blipFill>
          <a:blip r:embed="rId2" cstate="print"/>
          <a:srcRect/>
          <a:stretch>
            <a:fillRect/>
          </a:stretch>
        </p:blipFill>
        <p:spPr bwMode="auto">
          <a:xfrm>
            <a:off x="3491880" y="2492896"/>
            <a:ext cx="5283994" cy="352266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620688"/>
            <a:ext cx="4038600" cy="5505475"/>
          </a:xfrm>
        </p:spPr>
        <p:txBody>
          <a:bodyPr>
            <a:normAutofit/>
          </a:bodyPr>
          <a:lstStyle/>
          <a:p>
            <a:r>
              <a:rPr lang="fi-FI" dirty="0"/>
              <a:t>Kruunut otetaan pois</a:t>
            </a:r>
          </a:p>
          <a:p>
            <a:pPr>
              <a:buNone/>
            </a:pPr>
            <a:endParaRPr lang="fi-FI" dirty="0"/>
          </a:p>
          <a:p>
            <a:r>
              <a:rPr lang="fi-FI" dirty="0"/>
              <a:t>Palvelus päättyy loppusiunaukseen ja pitkän iän toivotukseen.</a:t>
            </a:r>
          </a:p>
          <a:p>
            <a:pPr>
              <a:buNone/>
            </a:pPr>
            <a:endParaRPr lang="fi-FI" dirty="0"/>
          </a:p>
        </p:txBody>
      </p:sp>
      <p:pic>
        <p:nvPicPr>
          <p:cNvPr id="17411" name="Picture 3" descr="C:\Users\Kirsi\Desktop\Sakramentit\avioliitto\AL_MG_5898.jpg"/>
          <p:cNvPicPr>
            <a:picLocks noGrp="1" noChangeAspect="1" noChangeArrowheads="1"/>
          </p:cNvPicPr>
          <p:nvPr>
            <p:ph sz="half" idx="2"/>
          </p:nvPr>
        </p:nvPicPr>
        <p:blipFill>
          <a:blip r:embed="rId2" cstate="print"/>
          <a:srcRect/>
          <a:stretch>
            <a:fillRect/>
          </a:stretch>
        </p:blipFill>
        <p:spPr bwMode="auto">
          <a:xfrm>
            <a:off x="4697859" y="908720"/>
            <a:ext cx="3478296" cy="521744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sz="half" idx="1"/>
          </p:nvPr>
        </p:nvSpPr>
        <p:spPr>
          <a:xfrm>
            <a:off x="457200" y="764704"/>
            <a:ext cx="4038600" cy="5361459"/>
          </a:xfrm>
        </p:spPr>
        <p:txBody>
          <a:bodyPr/>
          <a:lstStyle/>
          <a:p>
            <a:r>
              <a:rPr lang="fi-FI" dirty="0">
                <a:solidFill>
                  <a:schemeClr val="tx2"/>
                </a:solidFill>
              </a:rPr>
              <a:t>Puolisot suutelevat papin käsiristiä sekä Kristuksen ja Neitsyt Marian ikoneita.</a:t>
            </a:r>
          </a:p>
          <a:p>
            <a:pPr>
              <a:buNone/>
            </a:pPr>
            <a:endParaRPr lang="fi-FI" dirty="0">
              <a:solidFill>
                <a:schemeClr val="tx2"/>
              </a:solidFill>
            </a:endParaRPr>
          </a:p>
          <a:p>
            <a:r>
              <a:rPr lang="fi-FI" dirty="0">
                <a:solidFill>
                  <a:schemeClr val="tx2"/>
                </a:solidFill>
              </a:rPr>
              <a:t>Lopuksi he suutelevat toisiaan, mikä kuvaa kahden persoonan yhteensovittamista ja sovintoa. </a:t>
            </a:r>
          </a:p>
          <a:p>
            <a:pPr>
              <a:buNone/>
            </a:pPr>
            <a:endParaRPr lang="fi-FI" dirty="0"/>
          </a:p>
        </p:txBody>
      </p:sp>
      <p:pic>
        <p:nvPicPr>
          <p:cNvPr id="18434" name="Picture 2" descr="C:\Users\Kirsi\Desktop\Sakramentit\avioliitto\AL_MG_5889.jpg"/>
          <p:cNvPicPr>
            <a:picLocks noGrp="1" noChangeAspect="1" noChangeArrowheads="1"/>
          </p:cNvPicPr>
          <p:nvPr>
            <p:ph sz="half" idx="2"/>
          </p:nvPr>
        </p:nvPicPr>
        <p:blipFill>
          <a:blip r:embed="rId2" cstate="print"/>
          <a:srcRect/>
          <a:stretch>
            <a:fillRect/>
          </a:stretch>
        </p:blipFill>
        <p:spPr bwMode="auto">
          <a:xfrm>
            <a:off x="4932040" y="764704"/>
            <a:ext cx="3382285" cy="507342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tx2"/>
                </a:solidFill>
              </a:rPr>
              <a:t>Ennen vihkimistä:</a:t>
            </a:r>
          </a:p>
        </p:txBody>
      </p:sp>
      <p:sp>
        <p:nvSpPr>
          <p:cNvPr id="3" name="Sisällön paikkamerkki 2"/>
          <p:cNvSpPr>
            <a:spLocks noGrp="1"/>
          </p:cNvSpPr>
          <p:nvPr>
            <p:ph idx="1"/>
          </p:nvPr>
        </p:nvSpPr>
        <p:spPr/>
        <p:txBody>
          <a:bodyPr>
            <a:normAutofit lnSpcReduction="10000"/>
          </a:bodyPr>
          <a:lstStyle/>
          <a:p>
            <a:r>
              <a:rPr lang="fi-FI" dirty="0">
                <a:solidFill>
                  <a:schemeClr val="tx2"/>
                </a:solidFill>
              </a:rPr>
              <a:t>On suoritettava avioliiton esteiden tutkinta</a:t>
            </a:r>
          </a:p>
          <a:p>
            <a:r>
              <a:rPr lang="fi-FI" dirty="0">
                <a:solidFill>
                  <a:schemeClr val="tx2"/>
                </a:solidFill>
              </a:rPr>
              <a:t>Tällöin ollaan yhteydessä seurakuntaan. </a:t>
            </a:r>
          </a:p>
          <a:p>
            <a:r>
              <a:rPr lang="fi-FI" dirty="0">
                <a:solidFill>
                  <a:schemeClr val="tx2"/>
                </a:solidFill>
              </a:rPr>
              <a:t>Esteitä ovat lain mukaan: </a:t>
            </a:r>
          </a:p>
          <a:p>
            <a:pPr lvl="1"/>
            <a:r>
              <a:rPr lang="fi-FI" dirty="0">
                <a:solidFill>
                  <a:schemeClr val="tx2"/>
                </a:solidFill>
              </a:rPr>
              <a:t>Alle 18 vuoden ikä.</a:t>
            </a:r>
          </a:p>
          <a:p>
            <a:pPr lvl="1"/>
            <a:r>
              <a:rPr lang="fi-FI" dirty="0">
                <a:solidFill>
                  <a:schemeClr val="tx2"/>
                </a:solidFill>
              </a:rPr>
              <a:t>Voimassa oleva avioliitto tai rekisteröity parisuhde</a:t>
            </a:r>
          </a:p>
          <a:p>
            <a:pPr lvl="1"/>
            <a:r>
              <a:rPr lang="fi-FI" dirty="0">
                <a:solidFill>
                  <a:schemeClr val="tx2"/>
                </a:solidFill>
              </a:rPr>
              <a:t>Suoraan ylenevässä tai alenevassa polvessa olevat sukulaiset (äiti, isä, setä, täti ym.).</a:t>
            </a:r>
          </a:p>
          <a:p>
            <a:pPr lvl="1"/>
            <a:r>
              <a:rPr lang="fi-FI" dirty="0">
                <a:solidFill>
                  <a:schemeClr val="tx2"/>
                </a:solidFill>
              </a:rPr>
              <a:t>Sisarukset ja puolisisarukset sekä heidän lapsensa.</a:t>
            </a:r>
          </a:p>
          <a:p>
            <a:pPr lvl="1"/>
            <a:r>
              <a:rPr lang="fi-FI" dirty="0">
                <a:solidFill>
                  <a:schemeClr val="tx2"/>
                </a:solidFill>
              </a:rPr>
              <a:t>Ottovanhempi ja ottolapsi.</a:t>
            </a:r>
          </a:p>
          <a:p>
            <a:pPr lvl="1">
              <a:buNone/>
            </a:pPr>
            <a:endParaRPr lang="fi-FI" dirty="0"/>
          </a:p>
          <a:p>
            <a:pPr lvl="1"/>
            <a:endParaRPr lang="fi-F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solidFill>
                  <a:schemeClr val="tx2"/>
                </a:solidFill>
              </a:rPr>
              <a:t>VIHKITOIMITUKSEN KAAVA LYHYESTI</a:t>
            </a:r>
          </a:p>
        </p:txBody>
      </p:sp>
      <p:sp>
        <p:nvSpPr>
          <p:cNvPr id="3" name="Tekstin paikkamerkki 2"/>
          <p:cNvSpPr>
            <a:spLocks noGrp="1"/>
          </p:cNvSpPr>
          <p:nvPr>
            <p:ph type="body" idx="1"/>
          </p:nvPr>
        </p:nvSpPr>
        <p:spPr/>
        <p:txBody>
          <a:bodyPr/>
          <a:lstStyle/>
          <a:p>
            <a:r>
              <a:rPr lang="fi-FI" dirty="0">
                <a:solidFill>
                  <a:schemeClr val="tx2"/>
                </a:solidFill>
              </a:rPr>
              <a:t>KIHLAUS</a:t>
            </a:r>
          </a:p>
        </p:txBody>
      </p:sp>
      <p:sp>
        <p:nvSpPr>
          <p:cNvPr id="4" name="Sisällön paikkamerkki 3"/>
          <p:cNvSpPr>
            <a:spLocks noGrp="1"/>
          </p:cNvSpPr>
          <p:nvPr>
            <p:ph sz="half" idx="2"/>
          </p:nvPr>
        </p:nvSpPr>
        <p:spPr/>
        <p:txBody>
          <a:bodyPr/>
          <a:lstStyle/>
          <a:p>
            <a:r>
              <a:rPr lang="fi-FI" dirty="0">
                <a:solidFill>
                  <a:schemeClr val="tx2"/>
                </a:solidFill>
              </a:rPr>
              <a:t>Tuohukset</a:t>
            </a:r>
          </a:p>
          <a:p>
            <a:r>
              <a:rPr lang="fi-FI" dirty="0">
                <a:solidFill>
                  <a:schemeClr val="tx2"/>
                </a:solidFill>
              </a:rPr>
              <a:t>Rukouksia kihlattavien puolesta</a:t>
            </a:r>
          </a:p>
          <a:p>
            <a:r>
              <a:rPr lang="fi-FI" dirty="0">
                <a:solidFill>
                  <a:schemeClr val="tx2"/>
                </a:solidFill>
              </a:rPr>
              <a:t>Sormukset</a:t>
            </a:r>
          </a:p>
          <a:p>
            <a:r>
              <a:rPr lang="fi-FI" dirty="0">
                <a:solidFill>
                  <a:schemeClr val="tx2"/>
                </a:solidFill>
              </a:rPr>
              <a:t>Saatto kirkkosalin keskelle</a:t>
            </a:r>
          </a:p>
          <a:p>
            <a:endParaRPr lang="fi-FI" dirty="0">
              <a:solidFill>
                <a:schemeClr val="tx2"/>
              </a:solidFill>
            </a:endParaRPr>
          </a:p>
          <a:p>
            <a:endParaRPr lang="fi-FI" dirty="0">
              <a:solidFill>
                <a:schemeClr val="tx2"/>
              </a:solidFill>
            </a:endParaRPr>
          </a:p>
          <a:p>
            <a:r>
              <a:rPr lang="fi-FI" dirty="0">
                <a:solidFill>
                  <a:schemeClr val="tx2"/>
                </a:solidFill>
              </a:rPr>
              <a:t>Kysymykset</a:t>
            </a:r>
          </a:p>
        </p:txBody>
      </p:sp>
      <p:sp>
        <p:nvSpPr>
          <p:cNvPr id="5" name="Tekstin paikkamerkki 4"/>
          <p:cNvSpPr>
            <a:spLocks noGrp="1"/>
          </p:cNvSpPr>
          <p:nvPr>
            <p:ph type="body" sz="quarter" idx="3"/>
          </p:nvPr>
        </p:nvSpPr>
        <p:spPr/>
        <p:txBody>
          <a:bodyPr/>
          <a:lstStyle/>
          <a:p>
            <a:r>
              <a:rPr lang="fi-FI" dirty="0">
                <a:solidFill>
                  <a:schemeClr val="tx2"/>
                </a:solidFill>
              </a:rPr>
              <a:t>VIHKIMINEN</a:t>
            </a:r>
          </a:p>
        </p:txBody>
      </p:sp>
      <p:sp>
        <p:nvSpPr>
          <p:cNvPr id="6" name="Sisällön paikkamerkki 5"/>
          <p:cNvSpPr>
            <a:spLocks noGrp="1"/>
          </p:cNvSpPr>
          <p:nvPr>
            <p:ph sz="quarter" idx="4"/>
          </p:nvPr>
        </p:nvSpPr>
        <p:spPr/>
        <p:txBody>
          <a:bodyPr/>
          <a:lstStyle/>
          <a:p>
            <a:r>
              <a:rPr lang="fi-FI" dirty="0">
                <a:solidFill>
                  <a:schemeClr val="tx2"/>
                </a:solidFill>
              </a:rPr>
              <a:t>Vihkirukouksia</a:t>
            </a:r>
          </a:p>
          <a:p>
            <a:r>
              <a:rPr lang="fi-FI" dirty="0">
                <a:solidFill>
                  <a:schemeClr val="tx2"/>
                </a:solidFill>
              </a:rPr>
              <a:t>Kruunaaminen</a:t>
            </a:r>
          </a:p>
          <a:p>
            <a:r>
              <a:rPr lang="fi-FI" dirty="0">
                <a:solidFill>
                  <a:schemeClr val="tx2"/>
                </a:solidFill>
              </a:rPr>
              <a:t>Epistola ja evankeliumi</a:t>
            </a:r>
          </a:p>
          <a:p>
            <a:r>
              <a:rPr lang="fi-FI" dirty="0">
                <a:solidFill>
                  <a:schemeClr val="tx2"/>
                </a:solidFill>
              </a:rPr>
              <a:t>Yhteinen malja</a:t>
            </a:r>
          </a:p>
          <a:p>
            <a:r>
              <a:rPr lang="fi-FI" dirty="0">
                <a:solidFill>
                  <a:schemeClr val="tx2"/>
                </a:solidFill>
              </a:rPr>
              <a:t>Vihkipöydän kierto X3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Avioliiton sakramentin historia</a:t>
            </a:r>
          </a:p>
        </p:txBody>
      </p:sp>
      <p:sp>
        <p:nvSpPr>
          <p:cNvPr id="3" name="Sisällön paikkamerkki 2"/>
          <p:cNvSpPr>
            <a:spLocks noGrp="1"/>
          </p:cNvSpPr>
          <p:nvPr>
            <p:ph sz="half" idx="1"/>
          </p:nvPr>
        </p:nvSpPr>
        <p:spPr/>
        <p:txBody>
          <a:bodyPr/>
          <a:lstStyle/>
          <a:p>
            <a:r>
              <a:rPr lang="fi-FI" dirty="0"/>
              <a:t>Alkukirkon aikana ei ollut erillistä vihkimistä.</a:t>
            </a:r>
          </a:p>
          <a:p>
            <a:pPr>
              <a:buNone/>
            </a:pPr>
            <a:endParaRPr lang="fi-FI" dirty="0"/>
          </a:p>
          <a:p>
            <a:r>
              <a:rPr lang="fi-FI" dirty="0"/>
              <a:t>Pari tuli liturgiaan, osallistui ehtoolliseen ja lopuksi piispa luki rukouksen heidän puolestaan.</a:t>
            </a:r>
          </a:p>
          <a:p>
            <a:pPr>
              <a:buNone/>
            </a:pPr>
            <a:endParaRPr lang="fi-FI" dirty="0"/>
          </a:p>
        </p:txBody>
      </p:sp>
      <p:pic>
        <p:nvPicPr>
          <p:cNvPr id="2050" name="Picture 2" descr="D:\ORTOBOXI\Kuvapankki nettiin\Kirkollinen esineistö\on jo\e ehtoolliskalusto3.jpg"/>
          <p:cNvPicPr>
            <a:picLocks noGrp="1" noChangeAspect="1" noChangeArrowheads="1"/>
          </p:cNvPicPr>
          <p:nvPr>
            <p:ph sz="half" idx="2"/>
          </p:nvPr>
        </p:nvPicPr>
        <p:blipFill>
          <a:blip r:embed="rId2" cstate="print"/>
          <a:srcRect/>
          <a:stretch>
            <a:fillRect/>
          </a:stretch>
        </p:blipFill>
        <p:spPr bwMode="auto">
          <a:xfrm>
            <a:off x="5158845" y="1600200"/>
            <a:ext cx="3017309" cy="45259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Avioliittoon vihkiminen</a:t>
            </a:r>
          </a:p>
        </p:txBody>
      </p:sp>
      <p:sp>
        <p:nvSpPr>
          <p:cNvPr id="3" name="Sisällön paikkamerkki 2"/>
          <p:cNvSpPr>
            <a:spLocks noGrp="1"/>
          </p:cNvSpPr>
          <p:nvPr>
            <p:ph sz="half" idx="1"/>
          </p:nvPr>
        </p:nvSpPr>
        <p:spPr>
          <a:xfrm>
            <a:off x="457200" y="1600200"/>
            <a:ext cx="4402832" cy="4525963"/>
          </a:xfrm>
        </p:spPr>
        <p:txBody>
          <a:bodyPr>
            <a:normAutofit fontScale="92500" lnSpcReduction="10000"/>
          </a:bodyPr>
          <a:lstStyle/>
          <a:p>
            <a:r>
              <a:rPr lang="fi-FI" dirty="0"/>
              <a:t>Vihkimisessä on </a:t>
            </a:r>
            <a:r>
              <a:rPr lang="fi-FI" b="1" dirty="0"/>
              <a:t>kaksi osaa</a:t>
            </a:r>
            <a:r>
              <a:rPr lang="fi-FI" dirty="0"/>
              <a:t>:</a:t>
            </a:r>
          </a:p>
          <a:p>
            <a:pPr lvl="1"/>
            <a:r>
              <a:rPr lang="fi-FI" dirty="0"/>
              <a:t>Kihlaus </a:t>
            </a:r>
          </a:p>
          <a:p>
            <a:pPr lvl="1"/>
            <a:r>
              <a:rPr lang="fi-FI" dirty="0"/>
              <a:t>Vihkiminen</a:t>
            </a:r>
          </a:p>
          <a:p>
            <a:pPr lvl="1">
              <a:buNone/>
            </a:pPr>
            <a:endParaRPr lang="fi-FI" dirty="0"/>
          </a:p>
          <a:p>
            <a:pPr lvl="1">
              <a:buNone/>
            </a:pPr>
            <a:endParaRPr lang="fi-FI" dirty="0"/>
          </a:p>
          <a:p>
            <a:r>
              <a:rPr lang="fi-FI" dirty="0">
                <a:solidFill>
                  <a:schemeClr val="tx2"/>
                </a:solidFill>
              </a:rPr>
              <a:t>Kihlaus voidaan toimittaa aiemmin erillisenä palveluksena</a:t>
            </a:r>
          </a:p>
          <a:p>
            <a:pPr>
              <a:buNone/>
            </a:pPr>
            <a:endParaRPr lang="fi-FI" dirty="0">
              <a:solidFill>
                <a:schemeClr val="tx2"/>
              </a:solidFill>
            </a:endParaRPr>
          </a:p>
          <a:p>
            <a:r>
              <a:rPr lang="fi-FI" dirty="0">
                <a:solidFill>
                  <a:schemeClr val="tx2"/>
                </a:solidFill>
              </a:rPr>
              <a:t>Tällöin parin on oltava vakain aikein  avioitumassa.</a:t>
            </a:r>
          </a:p>
          <a:p>
            <a:pPr lvl="1">
              <a:buNone/>
            </a:pPr>
            <a:endParaRPr lang="fi-FI" dirty="0"/>
          </a:p>
          <a:p>
            <a:pPr lvl="1">
              <a:buNone/>
            </a:pPr>
            <a:endParaRPr lang="fi-FI" dirty="0"/>
          </a:p>
        </p:txBody>
      </p:sp>
      <p:pic>
        <p:nvPicPr>
          <p:cNvPr id="19458" name="Picture 2" descr="D:\ORTOBOXI\Esineet\pe_Vihkikruunut.jpg"/>
          <p:cNvPicPr>
            <a:picLocks noGrp="1" noChangeAspect="1" noChangeArrowheads="1"/>
          </p:cNvPicPr>
          <p:nvPr>
            <p:ph sz="half" idx="2"/>
          </p:nvPr>
        </p:nvPicPr>
        <p:blipFill>
          <a:blip r:embed="rId2" cstate="print"/>
          <a:srcRect/>
          <a:stretch>
            <a:fillRect/>
          </a:stretch>
        </p:blipFill>
        <p:spPr bwMode="auto">
          <a:xfrm>
            <a:off x="5225325" y="2060463"/>
            <a:ext cx="2884349" cy="36054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Kihlaus</a:t>
            </a:r>
          </a:p>
        </p:txBody>
      </p:sp>
      <p:sp>
        <p:nvSpPr>
          <p:cNvPr id="3" name="Sisällön paikkamerkki 2"/>
          <p:cNvSpPr>
            <a:spLocks noGrp="1"/>
          </p:cNvSpPr>
          <p:nvPr>
            <p:ph sz="half" idx="1"/>
          </p:nvPr>
        </p:nvSpPr>
        <p:spPr/>
        <p:txBody>
          <a:bodyPr>
            <a:normAutofit lnSpcReduction="10000"/>
          </a:bodyPr>
          <a:lstStyle/>
          <a:p>
            <a:r>
              <a:rPr lang="fi-FI" dirty="0">
                <a:solidFill>
                  <a:schemeClr val="tx2"/>
                </a:solidFill>
              </a:rPr>
              <a:t>Palvelus alkaa kirkon eteisestä, josta pappi saattaa vihkiparin kirkkosalin puolelle.</a:t>
            </a:r>
          </a:p>
          <a:p>
            <a:pPr>
              <a:buNone/>
            </a:pPr>
            <a:endParaRPr lang="fi-FI" dirty="0">
              <a:solidFill>
                <a:schemeClr val="tx2"/>
              </a:solidFill>
            </a:endParaRPr>
          </a:p>
          <a:p>
            <a:r>
              <a:rPr lang="fi-FI" dirty="0">
                <a:solidFill>
                  <a:schemeClr val="tx2"/>
                </a:solidFill>
              </a:rPr>
              <a:t>Tällöin pariskunta astuu maailmasta yhteiselle matkalle kohti idässä sijaitsevaa alttaria, joka kuvaa tulevaa maailmaa.</a:t>
            </a:r>
          </a:p>
        </p:txBody>
      </p:sp>
      <p:pic>
        <p:nvPicPr>
          <p:cNvPr id="5122" name="Picture 2" descr="C:\Users\Kirsi\Desktop\Sakramentit\avioliitto\eteinen.jpg"/>
          <p:cNvPicPr>
            <a:picLocks noGrp="1" noChangeAspect="1" noChangeArrowheads="1"/>
          </p:cNvPicPr>
          <p:nvPr>
            <p:ph sz="half" idx="2"/>
          </p:nvPr>
        </p:nvPicPr>
        <p:blipFill>
          <a:blip r:embed="rId2" cstate="print"/>
          <a:srcRect/>
          <a:stretch>
            <a:fillRect/>
          </a:stretch>
        </p:blipFill>
        <p:spPr bwMode="auto">
          <a:xfrm>
            <a:off x="4985891" y="1340768"/>
            <a:ext cx="3330525" cy="499578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Kihlaus</a:t>
            </a:r>
          </a:p>
        </p:txBody>
      </p:sp>
      <p:sp>
        <p:nvSpPr>
          <p:cNvPr id="3" name="Sisällön paikkamerkki 2"/>
          <p:cNvSpPr>
            <a:spLocks noGrp="1"/>
          </p:cNvSpPr>
          <p:nvPr>
            <p:ph sz="half" idx="1"/>
          </p:nvPr>
        </p:nvSpPr>
        <p:spPr/>
        <p:txBody>
          <a:bodyPr/>
          <a:lstStyle/>
          <a:p>
            <a:r>
              <a:rPr lang="fi-FI" dirty="0"/>
              <a:t>Pari saa </a:t>
            </a:r>
            <a:r>
              <a:rPr lang="fi-FI" b="1" dirty="0"/>
              <a:t>tuohukset </a:t>
            </a:r>
            <a:r>
              <a:rPr lang="fi-FI" dirty="0"/>
              <a:t>käteensä</a:t>
            </a:r>
          </a:p>
          <a:p>
            <a:pPr>
              <a:buNone/>
            </a:pPr>
            <a:endParaRPr lang="fi-FI" dirty="0"/>
          </a:p>
          <a:p>
            <a:r>
              <a:rPr lang="fi-FI" dirty="0"/>
              <a:t>Palava liekki kertoo rukouksesta ja rakkaudesta.</a:t>
            </a:r>
          </a:p>
        </p:txBody>
      </p:sp>
      <p:pic>
        <p:nvPicPr>
          <p:cNvPr id="3074" name="Picture 2" descr="C:\Users\Kirsi\Desktop\Sakramentit\avioliitto\AL_MG_5803.jpg"/>
          <p:cNvPicPr>
            <a:picLocks noGrp="1" noChangeAspect="1" noChangeArrowheads="1"/>
          </p:cNvPicPr>
          <p:nvPr>
            <p:ph sz="half" idx="2"/>
          </p:nvPr>
        </p:nvPicPr>
        <p:blipFill>
          <a:blip r:embed="rId2" cstate="print"/>
          <a:srcRect/>
          <a:stretch>
            <a:fillRect/>
          </a:stretch>
        </p:blipFill>
        <p:spPr bwMode="auto">
          <a:xfrm>
            <a:off x="5158845" y="1600200"/>
            <a:ext cx="3017309"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850106"/>
          </a:xfrm>
        </p:spPr>
        <p:txBody>
          <a:bodyPr/>
          <a:lstStyle/>
          <a:p>
            <a:r>
              <a:rPr lang="fi-FI" dirty="0"/>
              <a:t>Kihlaus</a:t>
            </a:r>
          </a:p>
        </p:txBody>
      </p:sp>
      <p:sp>
        <p:nvSpPr>
          <p:cNvPr id="3" name="Sisällön paikkamerkki 2"/>
          <p:cNvSpPr>
            <a:spLocks noGrp="1"/>
          </p:cNvSpPr>
          <p:nvPr>
            <p:ph idx="1"/>
          </p:nvPr>
        </p:nvSpPr>
        <p:spPr>
          <a:xfrm>
            <a:off x="457200" y="1268760"/>
            <a:ext cx="8229600" cy="5040560"/>
          </a:xfrm>
        </p:spPr>
        <p:txBody>
          <a:bodyPr>
            <a:normAutofit fontScale="25000" lnSpcReduction="20000"/>
          </a:bodyPr>
          <a:lstStyle/>
          <a:p>
            <a:r>
              <a:rPr lang="fi-FI" sz="9600" dirty="0"/>
              <a:t>Luetaan </a:t>
            </a:r>
            <a:r>
              <a:rPr lang="fi-FI" sz="9600" b="1" dirty="0"/>
              <a:t>rukouksia kihlattavien puolesta</a:t>
            </a:r>
            <a:r>
              <a:rPr lang="fi-FI" sz="9600" dirty="0"/>
              <a:t>.</a:t>
            </a:r>
          </a:p>
          <a:p>
            <a:pPr>
              <a:buNone/>
            </a:pPr>
            <a:endParaRPr lang="fi-FI" sz="5000" dirty="0"/>
          </a:p>
          <a:p>
            <a:pPr>
              <a:buNone/>
            </a:pPr>
            <a:r>
              <a:rPr lang="fi-FI" sz="5000" i="1" dirty="0"/>
              <a:t>	</a:t>
            </a:r>
            <a:r>
              <a:rPr lang="fi-FI" sz="8000" i="1" dirty="0">
                <a:solidFill>
                  <a:schemeClr val="tx2"/>
                </a:solidFill>
              </a:rPr>
              <a:t>”Rukoilkaamme nyt kihlautuvien Jumalan palvelijan (nimi) ja Jumalan palvelijattaren (nimi), ja heidän pelastuksensa puolesta. </a:t>
            </a:r>
          </a:p>
          <a:p>
            <a:pPr>
              <a:buNone/>
            </a:pPr>
            <a:r>
              <a:rPr lang="fi-FI" sz="8000" i="1" dirty="0">
                <a:solidFill>
                  <a:schemeClr val="tx2"/>
                </a:solidFill>
              </a:rPr>
              <a:t>	Rukoilkaamme Herraa antamaan heille lapsia suvun jatkamiseksi, ja kaikkea, mitä he pelastuksekseen anovat. </a:t>
            </a:r>
          </a:p>
          <a:p>
            <a:pPr>
              <a:buNone/>
            </a:pPr>
            <a:r>
              <a:rPr lang="fi-FI" sz="8000" i="1" dirty="0">
                <a:solidFill>
                  <a:schemeClr val="tx2"/>
                </a:solidFill>
              </a:rPr>
              <a:t>	Rukoilkaamme Herraa lähettämään heille täydellisen ja rauhallisen rakkauden ja avun. </a:t>
            </a:r>
          </a:p>
          <a:p>
            <a:pPr>
              <a:buNone/>
            </a:pPr>
            <a:r>
              <a:rPr lang="fi-FI" sz="8000" i="1" dirty="0">
                <a:solidFill>
                  <a:schemeClr val="tx2"/>
                </a:solidFill>
              </a:rPr>
              <a:t>	Rukoilkaamme Herraa varjelemaan ja siunaamaan heitä yksimielisyydessä ja vahvassa uskossa. </a:t>
            </a:r>
          </a:p>
          <a:p>
            <a:pPr>
              <a:buNone/>
            </a:pPr>
            <a:r>
              <a:rPr lang="fi-FI" sz="8000" i="1" dirty="0">
                <a:solidFill>
                  <a:schemeClr val="tx2"/>
                </a:solidFill>
              </a:rPr>
              <a:t>	Rukoilkaamme Herraa suojelemaan nuhteettomana heidän elämänsä ja vaelluksensa. </a:t>
            </a:r>
          </a:p>
          <a:p>
            <a:pPr>
              <a:buNone/>
            </a:pPr>
            <a:r>
              <a:rPr lang="fi-FI" sz="8000" i="1" dirty="0">
                <a:solidFill>
                  <a:schemeClr val="tx2"/>
                </a:solidFill>
              </a:rPr>
              <a:t>	Rukoilkaamme Herraa, Jumalaa, antamaan heille kunniallinen ja puhdas avioliitto. </a:t>
            </a:r>
          </a:p>
          <a:p>
            <a:pPr>
              <a:buNone/>
            </a:pPr>
            <a:r>
              <a:rPr lang="fi-FI" sz="8000" i="1" dirty="0">
                <a:solidFill>
                  <a:schemeClr val="tx2"/>
                </a:solidFill>
              </a:rPr>
              <a:t>	Rukoilkaamme Herraa päästämään meidät kaikesta vaivasta, vihasta, vaarasta ja hädästä. ”</a:t>
            </a:r>
          </a:p>
          <a:p>
            <a:pPr>
              <a:buNone/>
            </a:pPr>
            <a:r>
              <a:rPr lang="fi-FI" sz="6200" i="1" dirty="0"/>
              <a:t>	</a:t>
            </a:r>
          </a:p>
          <a:p>
            <a:endParaRPr lang="fi-FI" sz="6200" dirty="0"/>
          </a:p>
          <a:p>
            <a:pPr>
              <a:buNone/>
            </a:pPr>
            <a:endParaRPr lang="fi-FI" i="1" dirty="0">
              <a:solidFill>
                <a:schemeClr val="tx2"/>
              </a:solidFill>
            </a:endParaRPr>
          </a:p>
          <a:p>
            <a:pPr>
              <a:buNone/>
            </a:pPr>
            <a:r>
              <a:rPr lang="fi-FI" i="1" dirty="0">
                <a:solidFill>
                  <a:schemeClr val="tx2"/>
                </a:solidFill>
              </a:rPr>
              <a:t>	</a:t>
            </a:r>
          </a:p>
          <a:p>
            <a:endParaRPr lang="fi-FI"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Kihlaus</a:t>
            </a:r>
          </a:p>
        </p:txBody>
      </p:sp>
      <p:sp>
        <p:nvSpPr>
          <p:cNvPr id="3" name="Sisällön paikkamerkki 2"/>
          <p:cNvSpPr>
            <a:spLocks noGrp="1"/>
          </p:cNvSpPr>
          <p:nvPr>
            <p:ph sz="half" idx="1"/>
          </p:nvPr>
        </p:nvSpPr>
        <p:spPr/>
        <p:txBody>
          <a:bodyPr>
            <a:normAutofit fontScale="92500" lnSpcReduction="10000"/>
          </a:bodyPr>
          <a:lstStyle/>
          <a:p>
            <a:r>
              <a:rPr lang="fi-FI" dirty="0"/>
              <a:t>Pari lupautuu toisilleen</a:t>
            </a:r>
          </a:p>
          <a:p>
            <a:pPr>
              <a:buNone/>
            </a:pPr>
            <a:endParaRPr lang="fi-FI" dirty="0"/>
          </a:p>
          <a:p>
            <a:r>
              <a:rPr lang="fi-FI" dirty="0"/>
              <a:t>Sen merkkinä ovat </a:t>
            </a:r>
            <a:r>
              <a:rPr lang="fi-FI" b="1" dirty="0"/>
              <a:t>sormukset</a:t>
            </a:r>
          </a:p>
          <a:p>
            <a:pPr>
              <a:buNone/>
            </a:pPr>
            <a:endParaRPr lang="fi-FI" b="1" dirty="0"/>
          </a:p>
          <a:p>
            <a:r>
              <a:rPr lang="fi-FI" dirty="0">
                <a:solidFill>
                  <a:schemeClr val="tx2"/>
                </a:solidFill>
              </a:rPr>
              <a:t>Pappi lausuu:</a:t>
            </a:r>
            <a:r>
              <a:rPr lang="fi-FI" i="1" dirty="0">
                <a:solidFill>
                  <a:schemeClr val="tx2"/>
                </a:solidFill>
              </a:rPr>
              <a:t> Jumalan palvelija (nimi) kihlataan Jumalan palvelijattarelle (nimi) Isän ja Pojan ja Pyhän Hengen nimeen. </a:t>
            </a:r>
            <a:r>
              <a:rPr lang="fi-FI" i="1" dirty="0" err="1">
                <a:solidFill>
                  <a:schemeClr val="tx2"/>
                </a:solidFill>
              </a:rPr>
              <a:t>Amen</a:t>
            </a:r>
            <a:r>
              <a:rPr lang="fi-FI" i="1" dirty="0">
                <a:solidFill>
                  <a:schemeClr val="tx2"/>
                </a:solidFill>
              </a:rPr>
              <a:t>. </a:t>
            </a:r>
          </a:p>
          <a:p>
            <a:pPr>
              <a:buNone/>
            </a:pPr>
            <a:endParaRPr lang="fi-FI" dirty="0"/>
          </a:p>
          <a:p>
            <a:pPr>
              <a:buNone/>
            </a:pPr>
            <a:endParaRPr lang="fi-FI" dirty="0"/>
          </a:p>
        </p:txBody>
      </p:sp>
      <p:pic>
        <p:nvPicPr>
          <p:cNvPr id="4099" name="Picture 3" descr="C:\Users\Kirsi\Desktop\Sakramentit\avioliitto\_MG_5770.jpg"/>
          <p:cNvPicPr>
            <a:picLocks noGrp="1" noChangeAspect="1" noChangeArrowheads="1"/>
          </p:cNvPicPr>
          <p:nvPr>
            <p:ph sz="half" idx="2"/>
          </p:nvPr>
        </p:nvPicPr>
        <p:blipFill>
          <a:blip r:embed="rId2" cstate="print"/>
          <a:srcRect/>
          <a:stretch>
            <a:fillRect/>
          </a:stretch>
        </p:blipFill>
        <p:spPr bwMode="auto">
          <a:xfrm>
            <a:off x="4985890" y="1340768"/>
            <a:ext cx="3330525" cy="49957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Kihlaus</a:t>
            </a:r>
          </a:p>
        </p:txBody>
      </p:sp>
      <p:sp>
        <p:nvSpPr>
          <p:cNvPr id="3" name="Sisällön paikkamerkki 2"/>
          <p:cNvSpPr>
            <a:spLocks noGrp="1"/>
          </p:cNvSpPr>
          <p:nvPr>
            <p:ph sz="half" idx="1"/>
          </p:nvPr>
        </p:nvSpPr>
        <p:spPr/>
        <p:txBody>
          <a:bodyPr/>
          <a:lstStyle/>
          <a:p>
            <a:r>
              <a:rPr lang="fi-FI" dirty="0"/>
              <a:t>Ortodoksisen perinteen mukaan sormus laitetaan </a:t>
            </a:r>
            <a:r>
              <a:rPr lang="fi-FI" b="1" dirty="0"/>
              <a:t>oikean käden </a:t>
            </a:r>
            <a:r>
              <a:rPr lang="fi-FI" dirty="0"/>
              <a:t>nimettömään.</a:t>
            </a:r>
          </a:p>
          <a:p>
            <a:pPr>
              <a:buNone/>
            </a:pPr>
            <a:endParaRPr lang="fi-FI" dirty="0"/>
          </a:p>
          <a:p>
            <a:pPr>
              <a:buNone/>
            </a:pPr>
            <a:endParaRPr lang="fi-FI" dirty="0"/>
          </a:p>
        </p:txBody>
      </p:sp>
      <p:pic>
        <p:nvPicPr>
          <p:cNvPr id="6147" name="Picture 3" descr="C:\Users\Kirsi\Desktop\Sakramentit\avioliitto\AL_MG_5814.jpg"/>
          <p:cNvPicPr>
            <a:picLocks noGrp="1" noChangeAspect="1" noChangeArrowheads="1"/>
          </p:cNvPicPr>
          <p:nvPr>
            <p:ph sz="half" idx="2"/>
          </p:nvPr>
        </p:nvPicPr>
        <p:blipFill>
          <a:blip r:embed="rId2" cstate="print"/>
          <a:srcRect/>
          <a:stretch>
            <a:fillRect/>
          </a:stretch>
        </p:blipFill>
        <p:spPr bwMode="auto">
          <a:xfrm>
            <a:off x="5158845" y="1600200"/>
            <a:ext cx="3017309" cy="4525963"/>
          </a:xfrm>
          <a:prstGeom prst="rect">
            <a:avLst/>
          </a:prstGeom>
          <a:noFill/>
        </p:spPr>
      </p:pic>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1008</Words>
  <Application>Microsoft Office PowerPoint</Application>
  <PresentationFormat>Näytössä katseltava diaesitys (4:3)</PresentationFormat>
  <Paragraphs>152</Paragraphs>
  <Slides>26</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26</vt:i4>
      </vt:variant>
    </vt:vector>
  </HeadingPairs>
  <TitlesOfParts>
    <vt:vector size="29" baseType="lpstr">
      <vt:lpstr>Arial</vt:lpstr>
      <vt:lpstr>Calibri</vt:lpstr>
      <vt:lpstr>Office-teema</vt:lpstr>
      <vt:lpstr>AVIOLIITON SAKRAMENTTI</vt:lpstr>
      <vt:lpstr>Avioliiton sakramentti</vt:lpstr>
      <vt:lpstr>Avioliiton sakramentin historia</vt:lpstr>
      <vt:lpstr>Avioliittoon vihkiminen</vt:lpstr>
      <vt:lpstr>Kihlaus</vt:lpstr>
      <vt:lpstr>Kihlaus</vt:lpstr>
      <vt:lpstr>Kihlaus</vt:lpstr>
      <vt:lpstr>Kihlaus</vt:lpstr>
      <vt:lpstr>Kihlaus</vt:lpstr>
      <vt:lpstr>Avioliittoon vihkiminen</vt:lpstr>
      <vt:lpstr>Psalmi 128</vt:lpstr>
      <vt:lpstr>Kysymykset</vt:lpstr>
      <vt:lpstr>Avioliittoon vihkiminen</vt:lpstr>
      <vt:lpstr>Avioliittoon vihkiminen: kruunaus</vt:lpstr>
      <vt:lpstr>Kruunaus:</vt:lpstr>
      <vt:lpstr>Kruunaus</vt:lpstr>
      <vt:lpstr>Kruunaus</vt:lpstr>
      <vt:lpstr>Epistola ja evankeliumi</vt:lpstr>
      <vt:lpstr>Evankeliumi</vt:lpstr>
      <vt:lpstr>Yhteinen malja</vt:lpstr>
      <vt:lpstr> </vt:lpstr>
      <vt:lpstr> </vt:lpstr>
      <vt:lpstr> </vt:lpstr>
      <vt:lpstr> </vt:lpstr>
      <vt:lpstr>Ennen vihkimistä:</vt:lpstr>
      <vt:lpstr>VIHKITOIMITUKSEN KAAVA LYHYESTI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AVIOLIITON SAKRAMENTTI</dc:title>
  <dc:creator>Kirsi Pajarinen</dc:creator>
  <cp:lastModifiedBy>Kaarina Lyhykainen</cp:lastModifiedBy>
  <cp:revision>65</cp:revision>
  <dcterms:created xsi:type="dcterms:W3CDTF">2012-03-06T13:57:43Z</dcterms:created>
  <dcterms:modified xsi:type="dcterms:W3CDTF">2024-09-30T12:09:57Z</dcterms:modified>
</cp:coreProperties>
</file>