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CA09-E20D-49E7-B09D-E93CBB2CE10C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C80-3693-43EE-B8EF-31C5EEA17F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CA09-E20D-49E7-B09D-E93CBB2CE10C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C80-3693-43EE-B8EF-31C5EEA17F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CA09-E20D-49E7-B09D-E93CBB2CE10C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C80-3693-43EE-B8EF-31C5EEA17F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CA09-E20D-49E7-B09D-E93CBB2CE10C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C80-3693-43EE-B8EF-31C5EEA17F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CA09-E20D-49E7-B09D-E93CBB2CE10C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C80-3693-43EE-B8EF-31C5EEA17F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CA09-E20D-49E7-B09D-E93CBB2CE10C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C80-3693-43EE-B8EF-31C5EEA17F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CA09-E20D-49E7-B09D-E93CBB2CE10C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C80-3693-43EE-B8EF-31C5EEA17F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CA09-E20D-49E7-B09D-E93CBB2CE10C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C80-3693-43EE-B8EF-31C5EEA17F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CA09-E20D-49E7-B09D-E93CBB2CE10C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C80-3693-43EE-B8EF-31C5EEA17F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CA09-E20D-49E7-B09D-E93CBB2CE10C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C80-3693-43EE-B8EF-31C5EEA17F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CA09-E20D-49E7-B09D-E93CBB2CE10C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5C80-3693-43EE-B8EF-31C5EEA17F4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CA09-E20D-49E7-B09D-E93CBB2CE10C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25C80-3693-43EE-B8EF-31C5EEA17F46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9600" dirty="0"/>
              <a:t>IKONI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4800" dirty="0">
                <a:solidFill>
                  <a:schemeClr val="tx1"/>
                </a:solidFill>
              </a:rPr>
              <a:t>- Kirkon opettaja ja kaunistaja.</a:t>
            </a:r>
          </a:p>
        </p:txBody>
      </p:sp>
      <p:pic>
        <p:nvPicPr>
          <p:cNvPr id="1026" name="Picture 2" descr="C:\Documents and Settings\Ulla\Työpöytä\WWW.ORTOBOXI.FI\Valokuvat\Galleria - juhlien ikonit\Basileios_Suuri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48680"/>
            <a:ext cx="2016224" cy="2304256"/>
          </a:xfrm>
          <a:prstGeom prst="rect">
            <a:avLst/>
          </a:prstGeom>
          <a:noFill/>
        </p:spPr>
      </p:pic>
      <p:pic>
        <p:nvPicPr>
          <p:cNvPr id="1027" name="Picture 3" descr="C:\Documents and Settings\Ulla\Työpöytä\WWW.ORTOBOXI.FI\Valokuvat\Galleria - juhlien ikonit\Joakim_ja_An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944563" cy="1365250"/>
          </a:xfrm>
          <a:prstGeom prst="rect">
            <a:avLst/>
          </a:prstGeom>
          <a:noFill/>
        </p:spPr>
      </p:pic>
      <p:pic>
        <p:nvPicPr>
          <p:cNvPr id="1028" name="Picture 4" descr="C:\Documents and Settings\Ulla\Työpöytä\WWW.ORTOBOXI.FI\Valokuvat\Galleria - juhlien ikonit\Jaakobin_uni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68960"/>
            <a:ext cx="1551186" cy="2074422"/>
          </a:xfrm>
          <a:prstGeom prst="rect">
            <a:avLst/>
          </a:prstGeom>
          <a:noFill/>
        </p:spPr>
      </p:pic>
      <p:pic>
        <p:nvPicPr>
          <p:cNvPr id="1029" name="Picture 5" descr="C:\Documents and Settings\Ulla\Työpöytä\WWW.ORTOBOXI.FI\Valokuvat\Galleria - juhlien ikonit\Pietari_ja_Paava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1023937" cy="1285875"/>
          </a:xfrm>
          <a:prstGeom prst="rect">
            <a:avLst/>
          </a:prstGeom>
          <a:noFill/>
        </p:spPr>
      </p:pic>
      <p:pic>
        <p:nvPicPr>
          <p:cNvPr id="8" name="Picture 8" descr="D:\KIRSI\Kuvapankki nettiin\Katedraali\Käsitellyt ikonit\JPG\Hellyyden_Jumalanaitipienennet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5702" y="3140968"/>
            <a:ext cx="172455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 descr="C:\Documents and Settings\Ulla\Työpöytä\Ortoboxi - päivitys 2012\log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5661248"/>
            <a:ext cx="1728192" cy="62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ikoni?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Sana ikoni tulee kreikan sanasta ”</a:t>
            </a:r>
            <a:r>
              <a:rPr lang="fi-FI" dirty="0" err="1"/>
              <a:t>eikon</a:t>
            </a:r>
            <a:r>
              <a:rPr lang="fi-FI" dirty="0"/>
              <a:t>” = kuva, kaltaisuus, kuvaus</a:t>
            </a:r>
          </a:p>
          <a:p>
            <a:r>
              <a:rPr lang="fi-FI" dirty="0"/>
              <a:t>Kirkollisessa käytössä ikoni tarkoittaa  pyhää kuvaa.</a:t>
            </a:r>
          </a:p>
          <a:p>
            <a:r>
              <a:rPr lang="fi-FI" dirty="0"/>
              <a:t>Ikoneihin kuvataan pyhiä ihmisiä, enkeleitä tai pyhiä tapahtumia.</a:t>
            </a:r>
          </a:p>
          <a:p>
            <a:endParaRPr lang="fi-FI" dirty="0"/>
          </a:p>
        </p:txBody>
      </p:sp>
      <p:pic>
        <p:nvPicPr>
          <p:cNvPr id="2053" name="Picture 5" descr="C:\Documents and Settings\Ulla\Työpöytä\WWW.ORTOBOXI.FI\Valokuvat\Galleria - juhlien ikonit\Mooses_ja_laintaulu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018" y="1556792"/>
            <a:ext cx="303253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Kuka on pyhä?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b="1" dirty="0" err="1"/>
              <a:t>Kanonisaatio</a:t>
            </a:r>
            <a:r>
              <a:rPr lang="fi-FI" dirty="0"/>
              <a:t> eli </a:t>
            </a:r>
            <a:r>
              <a:rPr lang="fi-FI" b="1" dirty="0"/>
              <a:t>pyhäksi julistaminen</a:t>
            </a:r>
            <a:r>
              <a:rPr lang="fi-FI" dirty="0"/>
              <a:t> on toimenpide, jonka paikalliskirkko suorittaa tutkittuaan tarkasti täyttääkö henkilö riittävässä määrin pyhyyden mittapuuna käytetyt kriteerit. </a:t>
            </a:r>
          </a:p>
          <a:p>
            <a:endParaRPr lang="fi-FI" dirty="0"/>
          </a:p>
        </p:txBody>
      </p:sp>
      <p:pic>
        <p:nvPicPr>
          <p:cNvPr id="3074" name="Picture 2" descr="C:\Documents and Settings\Ulla\Työpöytä\WWW.ORTOBOXI.FI\Valokuvat\Galleria - juhlien ikonit\Panteleim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456" y="1772816"/>
            <a:ext cx="266815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Kanonisointi perustuu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dirty="0"/>
              <a:t>* Elämän pyhyyteen </a:t>
            </a:r>
          </a:p>
          <a:p>
            <a:pPr>
              <a:buNone/>
            </a:pPr>
            <a:r>
              <a:rPr lang="fi-FI" dirty="0"/>
              <a:t>* Vahvan uskon todistukseen </a:t>
            </a:r>
          </a:p>
          <a:p>
            <a:pPr>
              <a:buNone/>
            </a:pPr>
            <a:r>
              <a:rPr lang="fi-FI" dirty="0"/>
              <a:t>*Marttyyrikuolemaan kristinuskon vuoksi </a:t>
            </a:r>
          </a:p>
          <a:p>
            <a:pPr>
              <a:buNone/>
            </a:pPr>
            <a:r>
              <a:rPr lang="fi-FI" dirty="0"/>
              <a:t>* Tai elämän aikana ja kuoleman jälkeen tapahtuneisiin ihmeisiin. </a:t>
            </a:r>
          </a:p>
          <a:p>
            <a:endParaRPr lang="fi-FI" dirty="0"/>
          </a:p>
        </p:txBody>
      </p:sp>
      <p:pic>
        <p:nvPicPr>
          <p:cNvPr id="4098" name="Picture 2" descr="C:\Documents and Settings\Ulla\Työpöytä\WWW.ORTOBOXI.FI\Valokuvat\Galleria - juhlien ikonit\Pyha_Nikolaos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055" y="1600201"/>
            <a:ext cx="3413530" cy="42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Pyhien nimityksiä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4840303"/>
          </a:xfrm>
        </p:spPr>
        <p:txBody>
          <a:bodyPr>
            <a:noAutofit/>
          </a:bodyPr>
          <a:lstStyle/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Ortodoksinen kirkko käyttää pyhistä myös erilaisia heidän elämäänsä tai toimintaansa kuvaavia nimityksiä, kuten esim. </a:t>
            </a:r>
          </a:p>
          <a:p>
            <a:pPr>
              <a:buNone/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*munkeista nimitystä </a:t>
            </a:r>
            <a:r>
              <a:rPr lang="fi-FI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pyhittäjä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* luostarin perustajista nimitystä </a:t>
            </a:r>
            <a:r>
              <a:rPr lang="fi-FI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pyhittäjäisä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*vainojen aikana kärsineestä nimitystä </a:t>
            </a:r>
            <a:r>
              <a:rPr lang="fi-FI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tunnustaja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* joistain paikallisista pyhistä nimitystä </a:t>
            </a:r>
            <a:r>
              <a:rPr lang="fi-FI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autuas</a:t>
            </a: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*itsensä tai muiden ihmisten pelastuksen tähden 	hulluksi 	  tekeytyvistä nimitystä Kristuksen tähden houkka, </a:t>
            </a:r>
          </a:p>
          <a:p>
            <a:pPr>
              <a:buNone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*apostolien työn jatkajista nimitystä </a:t>
            </a:r>
            <a:r>
              <a:rPr lang="fi-FI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apostolienvertainen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jne.</a:t>
            </a:r>
          </a:p>
          <a:p>
            <a:pPr>
              <a:buNone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	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</a:t>
            </a:r>
            <a:r>
              <a:rPr lang="fi-FI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www.ortodoksi.net</a:t>
            </a: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i-FI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Ikonien merkitys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dirty="0"/>
              <a:t>1. Ne kaunistavat kirkkoa.</a:t>
            </a:r>
          </a:p>
          <a:p>
            <a:pPr>
              <a:buNone/>
            </a:pPr>
            <a:r>
              <a:rPr lang="fi-FI" dirty="0"/>
              <a:t>2. Opettavat meille kristinuskoon kuuluvia asioita.</a:t>
            </a:r>
          </a:p>
          <a:p>
            <a:pPr>
              <a:buNone/>
            </a:pPr>
            <a:r>
              <a:rPr lang="fi-FI" dirty="0"/>
              <a:t>3. Muistuttavat meitä tästä uskosta.</a:t>
            </a:r>
          </a:p>
          <a:p>
            <a:pPr>
              <a:buNone/>
            </a:pPr>
            <a:r>
              <a:rPr lang="fi-FI" dirty="0"/>
              <a:t>4. Kohottavat meitä korkeammalle ajattelun ja tunteen tasolle, lähemmäksi alkukuvia, joiden symboleja ne ovat.</a:t>
            </a:r>
          </a:p>
          <a:p>
            <a:endParaRPr lang="fi-FI" dirty="0"/>
          </a:p>
        </p:txBody>
      </p:sp>
      <p:pic>
        <p:nvPicPr>
          <p:cNvPr id="5122" name="Picture 2" descr="C:\Documents and Settings\Ulla\Työpöytä\WWW.ORTOBOXI.FI\Valokuvat\Galleria - juhlien ikonit\Ylosnousem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7528"/>
            <a:ext cx="3024336" cy="5055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Ikonien merkitys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i-FI" dirty="0"/>
              <a:t>5. Herättävät meidät seuraamaan kuvattujen pyhien ihmisten hyveitä.</a:t>
            </a:r>
          </a:p>
          <a:p>
            <a:pPr>
              <a:buNone/>
            </a:pPr>
            <a:r>
              <a:rPr lang="fi-FI" dirty="0"/>
              <a:t>6. Auttavat meitä muuttumaan ja </a:t>
            </a:r>
            <a:r>
              <a:rPr lang="fi-FI" dirty="0" err="1"/>
              <a:t>pyhittymään</a:t>
            </a:r>
            <a:r>
              <a:rPr lang="fi-FI" dirty="0"/>
              <a:t>.</a:t>
            </a:r>
          </a:p>
          <a:p>
            <a:pPr>
              <a:buNone/>
            </a:pPr>
            <a:r>
              <a:rPr lang="fi-FI" dirty="0"/>
              <a:t>7. Ovat Jumalan palvelemisen ja syvän kunnioittamisen välineitä </a:t>
            </a:r>
            <a:r>
              <a:rPr lang="fi-FI" dirty="0">
                <a:sym typeface="Wingdings" pitchFamily="2" charset="2"/>
              </a:rPr>
              <a:t> liturginen tehtävä.</a:t>
            </a:r>
            <a:endParaRPr lang="fi-FI" dirty="0"/>
          </a:p>
          <a:p>
            <a:endParaRPr lang="fi-FI" dirty="0"/>
          </a:p>
        </p:txBody>
      </p:sp>
      <p:pic>
        <p:nvPicPr>
          <p:cNvPr id="6146" name="Picture 2" descr="C:\Documents and Settings\Ulla\Työpöytä\WWW.ORTOBOXI.FI\Valokuvat\kuopion kuvat alkupreräiset\_MG_87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Ikonostaasi</a:t>
            </a:r>
          </a:p>
        </p:txBody>
      </p:sp>
      <p:pic>
        <p:nvPicPr>
          <p:cNvPr id="5" name="Sisällön paikkamerkki 4" descr="ks_nikolaoksen kirkko joensu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7647" y="2276872"/>
            <a:ext cx="3991989" cy="2664296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 	Jokaisessa </a:t>
            </a:r>
            <a:r>
              <a:rPr lang="fi-FI" dirty="0" err="1"/>
              <a:t>ort.kirkossa</a:t>
            </a:r>
            <a:r>
              <a:rPr lang="fi-FI" dirty="0"/>
              <a:t> on ikonostaasi, puinen tai marmorinen kiviseinä, johon ikonit on ripustettu ja joka erottaa alttarihuoneen kirkon keskiosasta eli kirkkosalista.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Ikoneiden kunnioittaminen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3200" dirty="0"/>
              <a:t>Ikoneita kunnioitetaan:</a:t>
            </a:r>
          </a:p>
          <a:p>
            <a:pPr>
              <a:buFont typeface="Arial" charset="0"/>
              <a:buChar char="•"/>
            </a:pPr>
            <a:r>
              <a:rPr lang="fi-FI" sz="3200" dirty="0"/>
              <a:t>Sytyttämällä niiden eteen tuohus</a:t>
            </a:r>
          </a:p>
          <a:p>
            <a:pPr>
              <a:buFont typeface="Arial" charset="0"/>
              <a:buChar char="•"/>
            </a:pPr>
            <a:r>
              <a:rPr lang="fi-FI" sz="3200" dirty="0"/>
              <a:t>Tekemällä niiden edessä ristinmerkki</a:t>
            </a:r>
          </a:p>
          <a:p>
            <a:pPr>
              <a:buFont typeface="Arial" charset="0"/>
              <a:buChar char="•"/>
            </a:pPr>
            <a:r>
              <a:rPr lang="fi-FI" sz="3200" dirty="0"/>
              <a:t>Suutelemalla niitä</a:t>
            </a:r>
          </a:p>
        </p:txBody>
      </p:sp>
      <p:pic>
        <p:nvPicPr>
          <p:cNvPr id="9" name="Sisällön paikkamerkki 8" descr="ks_koveron tsasouna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76872"/>
            <a:ext cx="3668313" cy="244827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301</Words>
  <Application>Microsoft Office PowerPoint</Application>
  <PresentationFormat>Näytössä katseltava diaesitys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Office-teema</vt:lpstr>
      <vt:lpstr>IKONI</vt:lpstr>
      <vt:lpstr>Mikä on ikoni?</vt:lpstr>
      <vt:lpstr>Kuka on pyhä?</vt:lpstr>
      <vt:lpstr>Kanonisointi perustuu</vt:lpstr>
      <vt:lpstr>Pyhien nimityksiä</vt:lpstr>
      <vt:lpstr>Ikonien merkitys</vt:lpstr>
      <vt:lpstr>Ikonien merkitys</vt:lpstr>
      <vt:lpstr>Ikonostaasi</vt:lpstr>
      <vt:lpstr>Ikoneiden kunnioittaminen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IKONI</dc:title>
  <dc:creator>Ulla</dc:creator>
  <cp:lastModifiedBy>Kaarina Lyhykainen</cp:lastModifiedBy>
  <cp:revision>7</cp:revision>
  <dcterms:created xsi:type="dcterms:W3CDTF">2012-06-05T18:39:40Z</dcterms:created>
  <dcterms:modified xsi:type="dcterms:W3CDTF">2024-10-18T11:31:44Z</dcterms:modified>
</cp:coreProperties>
</file>