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7" r:id="rId10"/>
    <p:sldId id="268" r:id="rId11"/>
    <p:sldId id="270" r:id="rId12"/>
    <p:sldId id="271" r:id="rId13"/>
    <p:sldId id="284" r:id="rId14"/>
    <p:sldId id="273" r:id="rId15"/>
    <p:sldId id="285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5506C8-46D7-9580-A272-4873BAF9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8D2C-BB4B-4B52-8252-7804D50B9267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2D8578-A367-48C5-FF36-A6778C15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97C780-EFCE-2723-8EF8-6C3FD95C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FC81-A7BE-4799-B1B8-77D2A4C46B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380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4F19E0-9BE9-4726-41C6-2D61DCD2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92C7-AC8A-4041-B034-122CCFF6B81D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6323C2-A544-02BF-E9AF-E38C3C8B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F03A88-9CFB-0BA9-01B9-4353AC72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5BC7-DB18-4342-BFF8-DFEF859336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80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A2C46A-839C-FE5B-88EB-CC5A8232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10A2-A173-41E9-AFED-9E18049E0FDE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BA61DC-227B-3CBA-C03E-7E01AE26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CCE8EA-E40F-27A9-D29C-A2ED5545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DACF-A7AF-46D5-AF13-C729FFC3BF1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206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99CF0-DB6E-D7A5-0EF9-72BF5D2A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2CE-4417-4B9D-A522-4619C859124E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76629-0794-C99F-1F0D-EF67D26E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13FE7A-19A0-3A25-DEBF-37094F93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C8A3-F438-4B72-9B96-7AC1CB9B195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4611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1665EA-E922-C6A0-1CE1-DE751CEC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1481-BF8C-480A-AC8B-AC0BB92B7571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0B5446-62C9-341E-4534-49B91336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05D591-59C2-F808-4982-3CA8FFB9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4C59-B8FF-44A2-A4B1-2AD46FBBA6D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0798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068507B-FAAB-E680-91F7-BE91EC4C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126C-EC3E-4506-9B28-A8899EF95151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F4965D0-EF71-6617-CB56-327C29F4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5F11ED7-BB31-17F6-C9AF-3E985021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5ED8-3010-42C5-AD7E-BDE886F103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808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428556A9-4417-C441-14FA-9FE58BB7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A65F-7226-4584-AB40-1310C0ABD547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0EFAA610-C5FE-EBBE-83AC-6E440ACC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73AFDF3-BE32-DE72-26D3-512655F7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4AF6E-31AB-44F3-84D1-FF9E3885A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754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6DF5C79-9FA6-1D47-0548-FAED0013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986F-671F-4C51-8F91-FDE1668F6738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0A5E685-CD88-18F4-E01F-77667CEA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37F8468-A286-3D13-D76A-5872FB14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68F3-4C42-41F3-A1DA-A33F89598D3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82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93C21731-259E-E31A-E6DF-B117D638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0D9B-2ADD-43C6-AA82-625DF9BAA6C6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A5F90708-E929-C2FF-D1FB-3FF0AEB5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B2EFA6D2-69B2-FEF1-50BD-1C6536CF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5B31-2383-4081-B5D3-0130AAC2DC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59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4178C04-A9B1-0B02-9C4B-5DE0489B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76FE-846D-4104-9C06-0FFA6B98F752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05D5EC0-7527-FEA2-DDB5-A2885989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36E624A-79E7-D6EA-A5CF-C0C6B0F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7FE5-90E4-4EF6-B26F-05322630762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584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2C9FF0F-E7F3-AE19-EADB-7F495F0D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5357-FD5D-4C97-B128-038402BC3FBE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38C5C32-D534-CA37-A606-1526AC95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6080115-327C-81A3-96A8-504ADC1F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4AE48-1FA4-4AB9-9052-404BFA6C4B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089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507421F3-EFE3-EDAF-5BA2-9CDAAD6161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58FEA317-65CB-DE5E-7B47-4F335B69C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B66FC-44E1-720F-5D98-E09ABA443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77DBB-96AC-4834-9A54-8A4E8CD5E0E0}" type="datetimeFigureOut">
              <a:rPr lang="fi-FI"/>
              <a:pPr>
                <a:defRPr/>
              </a:pPr>
              <a:t>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66E605-3ECC-D1F4-CFF7-112852527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E1762-686A-3C12-4C12-CA5D1C065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6ED3F1-336D-4F8B-98AC-712A4C55654A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71071A35-C1CB-59B1-D73D-B2F5F52B1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PYHÄT IHMISET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283FB8-B3F8-2600-6441-965C2A264D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Muistiinpanot 9. luokan oppikirjan 13. kappaleeseen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(Stefan Holm: Kirkon jäsenenä)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Kuvat: </a:t>
            </a:r>
            <a:r>
              <a:rPr lang="fi-FI" sz="2000" dirty="0" err="1">
                <a:solidFill>
                  <a:schemeClr val="accent1">
                    <a:lumMod val="50000"/>
                  </a:schemeClr>
                </a:solidFill>
              </a:rPr>
              <a:t>www.ortoboxi.fi</a:t>
            </a: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6EBA971B-4FC7-67C8-41F7-B87DF2A6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31194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4CF1DFC0-6B1B-F196-307E-ADF183FC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KANONISAATIO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060DE79B-0BC6-6C6E-073C-50EE1922C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Kanonisaatio = henkilö todetaan virallisesti pyhäksi ihmiseksi.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Vain osa pyhistä on kanonisoitu.</a:t>
            </a:r>
          </a:p>
          <a:p>
            <a:pPr eaLnBrk="1" hangingPunct="1"/>
            <a:r>
              <a:rPr lang="fi-FI" altLang="fi-FI" sz="1800">
                <a:solidFill>
                  <a:schemeClr val="tx2"/>
                </a:solidFill>
              </a:rPr>
              <a:t>Pyhäksi julistamisen eli kanonisoinnin perusteina voivat olla mm. marttyyrikuolema, elämän esimerkillisyys ja pyhyys sekä elämän aikana tai sen jälkeen tapahtuneet ihmeteot.</a:t>
            </a:r>
            <a:endParaRPr lang="fi-FI" altLang="fi-FI" sz="1800"/>
          </a:p>
          <a:p>
            <a:pPr eaLnBrk="1" hangingPunct="1"/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1268" name="Picture 5" descr="D:\ORTOBOXI\Kuvapankki nettiin\Katedraali\Käsitellyt ikonit\Marttyyri_Ninap.jpg">
            <a:extLst>
              <a:ext uri="{FF2B5EF4-FFF2-40B4-BE49-F238E27FC236}">
                <a16:creationId xmlns:a16="http://schemas.microsoft.com/office/drawing/2014/main" id="{4AAADDB3-C992-393B-B9B0-9210243134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1700213"/>
            <a:ext cx="3143250" cy="3960812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C71384FD-8211-E2DF-A9B3-1BE5D001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PYHYYS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0B0395EC-FDCA-FD3B-4AC8-D79356A04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Pyhiä ei tehdä, vaan pyhyys on ollut olemassa heissä jo ennen kanonisaatiota.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Pyhä ihminen on elänyt elämänsä Jumalan yhteydessä ja saanut pyhyytensä Häneltä. </a:t>
            </a:r>
          </a:p>
        </p:txBody>
      </p:sp>
      <p:pic>
        <p:nvPicPr>
          <p:cNvPr id="12292" name="Picture 2" descr="D:\ORTOBOXI\Kuvapankki nettiin\Katedraali\Käsitellyt ikonit\Pyhät – Kopio\Herman_alaskalainen.tif">
            <a:extLst>
              <a:ext uri="{FF2B5EF4-FFF2-40B4-BE49-F238E27FC236}">
                <a16:creationId xmlns:a16="http://schemas.microsoft.com/office/drawing/2014/main" id="{E7788BE9-8783-8FDA-7CDB-AC41085561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1600200"/>
            <a:ext cx="363855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9BC21465-E148-9534-F188-509E0342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PYHIEN 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8A3F70-665A-44B6-DA23-6B9E0D1467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Erilaisia pyhien ryhmiä on paljon.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Suomessa on jumalanpalvelus-käytännössä käytössä seuraavat: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Pyhittäjät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solidFill>
                  <a:schemeClr val="accent1"/>
                </a:solidFill>
              </a:rPr>
              <a:t>Munkkipyhät, </a:t>
            </a:r>
            <a:r>
              <a:rPr lang="fi-FI" sz="2400" dirty="0" err="1">
                <a:solidFill>
                  <a:schemeClr val="accent1"/>
                </a:solidFill>
              </a:rPr>
              <a:t>esim</a:t>
            </a:r>
            <a:r>
              <a:rPr lang="fi-FI" sz="2400" dirty="0">
                <a:solidFill>
                  <a:schemeClr val="accent1"/>
                </a:solidFill>
              </a:rPr>
              <a:t>: Karjalan valistajat Sergei ja Herman. Luostarin perustaja on </a:t>
            </a:r>
            <a:r>
              <a:rPr lang="fi-FI" sz="2400" i="1" dirty="0" err="1">
                <a:solidFill>
                  <a:schemeClr val="accent1"/>
                </a:solidFill>
              </a:rPr>
              <a:t>pyhittäjäisä</a:t>
            </a:r>
            <a:r>
              <a:rPr lang="fi-FI" sz="24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13316" name="Picture 2" descr="D:\ORTOBOXI\Kuvapankki nettiin\Katedraali\Käsitellyt ikonit\Pyhät – Kopio\Karjalan_valistajat.tif">
            <a:extLst>
              <a:ext uri="{FF2B5EF4-FFF2-40B4-BE49-F238E27FC236}">
                <a16:creationId xmlns:a16="http://schemas.microsoft.com/office/drawing/2014/main" id="{A36BC4D7-FC3D-08CB-64EB-B2F6FAD19E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5525" y="1600200"/>
            <a:ext cx="366395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BBD9C7C5-8094-C953-9D0C-4B7DC6A2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D59CCC-F049-C3D9-582D-8E0943F74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649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Apostolit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sz="1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dirty="0">
                <a:solidFill>
                  <a:schemeClr val="accent1"/>
                </a:solidFill>
              </a:rPr>
              <a:t>Apostolit Pietari ja Paavali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i="1" dirty="0">
                <a:solidFill>
                  <a:schemeClr val="accent1"/>
                </a:solidFill>
              </a:rPr>
              <a:t>Apostolienvertainen</a:t>
            </a:r>
            <a:r>
              <a:rPr lang="fi-FI" sz="1800" dirty="0">
                <a:solidFill>
                  <a:schemeClr val="accent1"/>
                </a:solidFill>
              </a:rPr>
              <a:t> on apostolien työn jatkaja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4340" name="Sisällön paikkamerkki 3">
            <a:extLst>
              <a:ext uri="{FF2B5EF4-FFF2-40B4-BE49-F238E27FC236}">
                <a16:creationId xmlns:a16="http://schemas.microsoft.com/office/drawing/2014/main" id="{DFBB311C-9AE7-32F0-CF43-C3C0C4DC0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49275"/>
            <a:ext cx="4038600" cy="5576888"/>
          </a:xfrm>
        </p:spPr>
        <p:txBody>
          <a:bodyPr/>
          <a:lstStyle/>
          <a:p>
            <a:pPr eaLnBrk="1" hangingPunct="1"/>
            <a:r>
              <a:rPr lang="fi-FI" altLang="fi-FI"/>
              <a:t>Profeetat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Profeetta Hoosea</a:t>
            </a:r>
          </a:p>
          <a:p>
            <a:pPr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4341" name="Picture 2" descr="D:\ORTOBOXI\Kuvapankki nettiin\Katedraali\Käsitellyt ikonit\Pyhät – Kopio\Pietari_ja_Paavali.jpg">
            <a:extLst>
              <a:ext uri="{FF2B5EF4-FFF2-40B4-BE49-F238E27FC236}">
                <a16:creationId xmlns:a16="http://schemas.microsoft.com/office/drawing/2014/main" id="{DA0E249D-2156-D4CA-D87D-5B450FF0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2895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ORTOBOXI\Kuvapankki nettiin\Katedraali\Käsitellyt ikonit\Pyhät – Kopio\Profeetta_Hoosea2.jpg">
            <a:extLst>
              <a:ext uri="{FF2B5EF4-FFF2-40B4-BE49-F238E27FC236}">
                <a16:creationId xmlns:a16="http://schemas.microsoft.com/office/drawing/2014/main" id="{B95B8CD2-BA4D-A01D-0269-60680815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21701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E30E8921-C09F-4554-C8D4-AFAA7B53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CF7D22-DE22-319F-A37D-F7C9F65B4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76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Marttyyrit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200" dirty="0">
                <a:solidFill>
                  <a:schemeClr val="accent1"/>
                </a:solidFill>
              </a:rPr>
              <a:t>Kuvassa Marttyyri Sofia ja hänen tyttärensä </a:t>
            </a:r>
            <a:r>
              <a:rPr lang="fi-FI" sz="2200" dirty="0" err="1">
                <a:solidFill>
                  <a:schemeClr val="accent1"/>
                </a:solidFill>
              </a:rPr>
              <a:t>Pistis</a:t>
            </a:r>
            <a:r>
              <a:rPr lang="fi-FI" sz="2200" dirty="0">
                <a:solidFill>
                  <a:schemeClr val="accent1"/>
                </a:solidFill>
              </a:rPr>
              <a:t>, </a:t>
            </a:r>
            <a:r>
              <a:rPr lang="fi-FI" sz="2200" dirty="0" err="1">
                <a:solidFill>
                  <a:schemeClr val="accent1"/>
                </a:solidFill>
              </a:rPr>
              <a:t>Elpis</a:t>
            </a:r>
            <a:r>
              <a:rPr lang="fi-FI" sz="2200" dirty="0">
                <a:solidFill>
                  <a:schemeClr val="accent1"/>
                </a:solidFill>
              </a:rPr>
              <a:t> ja </a:t>
            </a:r>
            <a:r>
              <a:rPr lang="fi-FI" sz="2200" dirty="0" err="1">
                <a:solidFill>
                  <a:schemeClr val="accent1"/>
                </a:solidFill>
              </a:rPr>
              <a:t>Agape</a:t>
            </a:r>
            <a:endParaRPr lang="fi-FI" sz="2200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accent1"/>
                </a:solidFill>
              </a:rPr>
              <a:t>Erikseen: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Pappismarttyyri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Marttyyripiispa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Pyhittäjämarttyyri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Suurmarttyyri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Neitsytmarttyyri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i="1" dirty="0">
                <a:solidFill>
                  <a:schemeClr val="accent1"/>
                </a:solidFill>
              </a:rPr>
              <a:t>Uusmarttyyri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9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900" dirty="0">
                <a:solidFill>
                  <a:schemeClr val="accent3">
                    <a:lumMod val="50000"/>
                  </a:schemeClr>
                </a:solidFill>
              </a:rPr>
              <a:t>Mistä tunnistat marttyyrin ikonista? Mitä yhteistä viereisen ikonin henkilöillä on?</a:t>
            </a:r>
          </a:p>
        </p:txBody>
      </p:sp>
      <p:pic>
        <p:nvPicPr>
          <p:cNvPr id="15364" name="Picture 2" descr="D:\ORTOBOXI\Kuvapankki nettiin\Kypros\sofia ja tyttäret.jpg">
            <a:extLst>
              <a:ext uri="{FF2B5EF4-FFF2-40B4-BE49-F238E27FC236}">
                <a16:creationId xmlns:a16="http://schemas.microsoft.com/office/drawing/2014/main" id="{F8D0BBCA-543B-FF51-5DEB-16E243B3CB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68413"/>
            <a:ext cx="3533775" cy="42402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90966D8E-4A7D-F21F-BD05-2247AD8A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ADDE59-DF8F-CC16-CB91-3D79389C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649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Esipaimenet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Pyhä </a:t>
            </a:r>
            <a:r>
              <a:rPr lang="fi-FI" sz="2000" dirty="0" err="1">
                <a:solidFill>
                  <a:schemeClr val="accent1">
                    <a:lumMod val="50000"/>
                  </a:schemeClr>
                </a:solidFill>
              </a:rPr>
              <a:t>Nikolaos</a:t>
            </a:r>
            <a:endParaRPr lang="fi-FI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CB1653-FE00-0AD3-63AB-86583DD7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038600" cy="5649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Parantajat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</a:rPr>
              <a:t>Parantaja </a:t>
            </a:r>
            <a:r>
              <a:rPr lang="fi-FI" sz="2000" dirty="0" err="1">
                <a:solidFill>
                  <a:schemeClr val="accent1">
                    <a:lumMod val="50000"/>
                  </a:schemeClr>
                </a:solidFill>
              </a:rPr>
              <a:t>Panteleimon</a:t>
            </a:r>
            <a:endParaRPr lang="fi-FI" sz="2000" dirty="0"/>
          </a:p>
        </p:txBody>
      </p:sp>
      <p:pic>
        <p:nvPicPr>
          <p:cNvPr id="16389" name="Picture 2" descr="D:\ORTOBOXI\Kuvapankki nettiin\Katedraali\Käsitellyt ikonit\Pyhät – Kopio\Pyha_Nikolaos3.jpg">
            <a:extLst>
              <a:ext uri="{FF2B5EF4-FFF2-40B4-BE49-F238E27FC236}">
                <a16:creationId xmlns:a16="http://schemas.microsoft.com/office/drawing/2014/main" id="{68CE0975-ACB7-FA56-BAAA-EC74C7EF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629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D:\ORTOBOXI\Kuvapankki nettiin\Katedraali\Käsitellyt ikonit\Pyhät – Kopio\Panteleimon.jpg">
            <a:extLst>
              <a:ext uri="{FF2B5EF4-FFF2-40B4-BE49-F238E27FC236}">
                <a16:creationId xmlns:a16="http://schemas.microsoft.com/office/drawing/2014/main" id="{46E4D752-3B43-AB21-B31D-24185D30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298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3CAD54BD-01B8-4924-4532-26C766D7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PYHIEN RYHMÄT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DBEA83D8-82CD-0E21-F83D-19ABCE5B2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400" b="1"/>
              <a:t>Lisäksi Tunnustajat ja Kristuksen tähden houkat</a:t>
            </a:r>
          </a:p>
          <a:p>
            <a:pPr eaLnBrk="1" hangingPunct="1"/>
            <a:r>
              <a:rPr lang="fi-FI" altLang="fi-FI" sz="2400">
                <a:solidFill>
                  <a:schemeClr val="accent1"/>
                </a:solidFill>
              </a:rPr>
              <a:t>Tunnustaja = Kidutuksista hengissä selvinnyt uskova.</a:t>
            </a:r>
          </a:p>
          <a:p>
            <a:pPr eaLnBrk="1" hangingPunct="1"/>
            <a:r>
              <a:rPr lang="fi-FI" altLang="fi-FI" sz="2400">
                <a:solidFill>
                  <a:schemeClr val="accent1"/>
                </a:solidFill>
              </a:rPr>
              <a:t>Kristuksen tähden houkka = kilvoittelija oman ja lähimmäistensä pelastuksen tähden tekeytyy hulluksi eli houkaksi. Heistä käytetään myös nimitystä pyhät hullut tai Jumalan hullut. Esimerkiksi Ksenia Pietarilainen.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AFF188-7B17-A4E5-D3C1-F44D1D00D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0" y="1484313"/>
            <a:ext cx="4038600" cy="45259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Ksenia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pukeutui miehensä vaatteisiin ja alkoi käyttää miehensä nimeä Andrei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Feodorovits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. Ihmisille hän kertoi, että hän itse oli kuollut, ei hänen miehensä. Tietyssä mielessä tämä oli täysin tottakin. Hän hylkäsi vanhan elämäntapansa ja -muotonsa ja hän koki hengellisen uudelleensyntymisen. Kun hän antoi pois talonsa ja jakoi omaisuutensa köyhille, hänen sukulaisensa valittivat siitä viranomaisille. Keskusteltuaan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Ksenian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kanssa, virkailijat olivat vakuuttuneita, että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Ksenia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toimi täysin tietoisena teostaan ja oikeuttivat hänen tekemään omaisuudelleen, mitä itse halusi. Pian kaikki omaisuus oli jaettu ja mitään ei jäänyt jäljelle.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Ksenia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vaelsi Pietarin köyhien asuinalueella ja hänellä ei ollut paikkaa, mihin päänsä kallistaa. Hän kieltäytyi kaikista sukulaisten tarjouksista ja avusta onnellisena ja vapaana kaikesta maallisesta mammonasta. Kun hänen upseerimiehensä punavihreä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uniformu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kului rikki, 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Ksenia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 pukeutui tuon värisiin resuiseen hameeseen ja puseroon. (</a:t>
            </a:r>
            <a:r>
              <a:rPr lang="fi-FI" i="1" dirty="0" err="1">
                <a:solidFill>
                  <a:schemeClr val="accent1">
                    <a:lumMod val="50000"/>
                  </a:schemeClr>
                </a:solidFill>
              </a:rPr>
              <a:t>www.ortodoksi.net</a:t>
            </a:r>
            <a:r>
              <a:rPr lang="fi-FI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ADC3C774-3EC8-BD26-04FE-0A5F5768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RELIIKKIEN KUNNIOITUS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174B5358-8FF7-EF9E-0DF0-08792A0381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Reliikkejä kunnioitetaan, koska pyhä ihminen on eläessään ollut Pyhän Hengen asumuksena ja välikappaleena. </a:t>
            </a:r>
          </a:p>
          <a:p>
            <a:pPr eaLnBrk="1" hangingPunct="1"/>
            <a:r>
              <a:rPr lang="fi-FI" altLang="fi-FI"/>
              <a:t>Kunnioitetaan tuon materian kautta toiminutta Pyhää Henkeä. </a:t>
            </a:r>
          </a:p>
        </p:txBody>
      </p:sp>
      <p:pic>
        <p:nvPicPr>
          <p:cNvPr id="18436" name="Picture 5" descr="D:\ORTOBOXI\Kuvapankki nettiin\AUusi Valamo\reliikkejä2.jpg">
            <a:extLst>
              <a:ext uri="{FF2B5EF4-FFF2-40B4-BE49-F238E27FC236}">
                <a16:creationId xmlns:a16="http://schemas.microsoft.com/office/drawing/2014/main" id="{707CEA4D-E8F7-A3D8-FBB7-04CDC4A360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00200"/>
            <a:ext cx="3619500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2915D9FD-0FF6-17AE-A5BC-30698CD7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9459" name="Sisällön paikkamerkki 2">
            <a:extLst>
              <a:ext uri="{FF2B5EF4-FFF2-40B4-BE49-F238E27FC236}">
                <a16:creationId xmlns:a16="http://schemas.microsoft.com/office/drawing/2014/main" id="{72B3970A-45F4-EC18-55A1-3A9833C6D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Joissakin tapauksissa Jumala erityisesti osoittaa  kyseisen henkilön pyhyyden.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accent1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Reliikki vuotaa mirhaa tai sen äärellä kannettuihin rukouksiin vastataan.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>
              <a:solidFill>
                <a:schemeClr val="accent1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Esim. Syvärin luostarin perustajan, Aleksanterin, maatumattomat pyhäinjäännökset</a:t>
            </a:r>
            <a:r>
              <a:rPr lang="fi-FI" altLang="fi-FI" sz="200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19460" name="Picture 2" descr="D:\ORTOBOXI\Kuvapankki nettiin\tampere\_MG_3300.JPG">
            <a:extLst>
              <a:ext uri="{FF2B5EF4-FFF2-40B4-BE49-F238E27FC236}">
                <a16:creationId xmlns:a16="http://schemas.microsoft.com/office/drawing/2014/main" id="{E7B4119F-7B51-844A-AAE8-7AF0A9BB0B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3513" y="1728788"/>
            <a:ext cx="2847975" cy="4267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3A80AE53-B526-1D37-A416-59F2FA08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PYHIEN TOIMINTA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8A2935B1-727D-4E8A-1312-387127C68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Pyhät toimivat  esirukoilijoina.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He ovat osa seurakuntaa, joka ylistää Jumala taivaissa.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Pyhät ovat näkyvä osa kirkkoa. </a:t>
            </a:r>
          </a:p>
        </p:txBody>
      </p:sp>
      <p:pic>
        <p:nvPicPr>
          <p:cNvPr id="20484" name="Picture 2" descr="D:\ORTOBOXI\Kuvapankki nettiin\Kypros\pyhät.jpg">
            <a:extLst>
              <a:ext uri="{FF2B5EF4-FFF2-40B4-BE49-F238E27FC236}">
                <a16:creationId xmlns:a16="http://schemas.microsoft.com/office/drawing/2014/main" id="{00385E0E-532D-0506-8F06-5023185908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28763"/>
            <a:ext cx="4037012" cy="43481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FDF16C12-FB46-424E-7523-EC400078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7DAC586E-B840-92FF-559B-7CA5EF21F7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Pyhiä kunnioitetaan, ei palvota.</a:t>
            </a:r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Palvonta kuuluu vain Jumalalle.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Mitä/ketä kuuluu myös kunnioittaa?</a:t>
            </a:r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Ketä sinä kunnioitat?</a:t>
            </a:r>
          </a:p>
        </p:txBody>
      </p:sp>
      <p:pic>
        <p:nvPicPr>
          <p:cNvPr id="3076" name="Picture 5" descr="D:\ORTOBOXI\Kuvapankki nettiin\Katedraali\Käsitellyt ikonit\Kolminaisuusp.jpg">
            <a:extLst>
              <a:ext uri="{FF2B5EF4-FFF2-40B4-BE49-F238E27FC236}">
                <a16:creationId xmlns:a16="http://schemas.microsoft.com/office/drawing/2014/main" id="{A3E6976A-DBD9-7BD2-D3EA-FA42F97CEC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1600200"/>
            <a:ext cx="3867150" cy="452596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F4331C04-7541-31AF-9E99-427B5D7E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PYHÄT ESIMERKKEINÄ</a:t>
            </a: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40882B0C-AAE9-8BF4-0DB4-448D960F7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Pyhät ovat meille todistuksena jumaloitumisesta (theosis)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He ovat toteuttaneet Jumalan tahdon elämässään. </a:t>
            </a:r>
          </a:p>
        </p:txBody>
      </p:sp>
      <p:pic>
        <p:nvPicPr>
          <p:cNvPr id="21508" name="Picture 2" descr="D:\ORTOBOXI\Kuvapankki nettiin\Katedraali\Käsitellyt ikonit\Pyhät – Kopio\Johannes_Siinailainen.jpg">
            <a:extLst>
              <a:ext uri="{FF2B5EF4-FFF2-40B4-BE49-F238E27FC236}">
                <a16:creationId xmlns:a16="http://schemas.microsoft.com/office/drawing/2014/main" id="{6B961E97-A577-37EA-787E-BAC37B215A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1557338"/>
            <a:ext cx="3643313" cy="4679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5CBAE-C41A-D8BB-759E-D350B5B0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PYHIEN ELÄMÄKERRAT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0D56D-960A-E3F3-33CF-79285E3F01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Joistakin pyhistä on säilynyt paljon tietoa, joihinkin kertomuksiin taas on saatettu lisätä marttyyreille yhteisiä elämänvaiheita, jotka eivät pidä historiallisesti paikkaansa.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Uusista pyhistä tietoa on usein runsaasti. </a:t>
            </a:r>
          </a:p>
        </p:txBody>
      </p:sp>
      <p:pic>
        <p:nvPicPr>
          <p:cNvPr id="22532" name="Picture 2" descr="D:\ORTOBOXI\Kuvapankki nettiin\Katedraali\Käsitellyt ikonit\Pyhät – Kopio\Pyha_Nikolaos_elamakertaikoni.jpg">
            <a:extLst>
              <a:ext uri="{FF2B5EF4-FFF2-40B4-BE49-F238E27FC236}">
                <a16:creationId xmlns:a16="http://schemas.microsoft.com/office/drawing/2014/main" id="{6FEC87E9-2104-9A6D-6EDA-0F0C04A03C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1628775"/>
            <a:ext cx="4167187" cy="45370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>
            <a:extLst>
              <a:ext uri="{FF2B5EF4-FFF2-40B4-BE49-F238E27FC236}">
                <a16:creationId xmlns:a16="http://schemas.microsoft.com/office/drawing/2014/main" id="{21CEF595-9AEC-3CDB-F52B-ED3A89E2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JOHANNES KRONSTADTILAINEN</a:t>
            </a:r>
          </a:p>
        </p:txBody>
      </p:sp>
      <p:sp>
        <p:nvSpPr>
          <p:cNvPr id="23555" name="Sisällön paikkamerkki 2">
            <a:extLst>
              <a:ext uri="{FF2B5EF4-FFF2-40B4-BE49-F238E27FC236}">
                <a16:creationId xmlns:a16="http://schemas.microsoft.com/office/drawing/2014/main" id="{E2CCA20D-3747-F9F2-660C-5D8C6AF67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183187"/>
          </a:xfrm>
        </p:spPr>
        <p:txBody>
          <a:bodyPr/>
          <a:lstStyle/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Esim. venäläisestä uuspyhä Johannes Kronstadtilaisesta tiedetään paljon.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Hän syntyi vuonna 1829 ja kuoli 1908.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Hän oli ihmeidentekijä, joka auttoi lukuisia ihmisiä.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Vallankumouksen jälkeen häntä ei saanut mainita edes nimeltä pitkään aikaan.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Vuonna 1990 isä Johannes kanonisoitiin eli luettiin pyhien joukkoon kuuluvaksi harvinaisena poikkeuksena Kirkon kanonisoimien pyhien joukossa.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Hän oli ns. tavallinen kaupungin seurakuntapappi, ei siis mikään munkki tai edes piispa. </a:t>
            </a: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Poliittiset olot Venäjällä mahdollistivat kanonisoinnin siellä vasta vuonna 1990.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1600" i="1">
                <a:solidFill>
                  <a:schemeClr val="tx2"/>
                </a:solidFill>
              </a:rPr>
              <a:t>Valokuva: www.ortodoksi.net , ©: Lintulan luostari</a:t>
            </a:r>
          </a:p>
        </p:txBody>
      </p:sp>
      <p:pic>
        <p:nvPicPr>
          <p:cNvPr id="23556" name="Picture 3" descr="C:\Users\Kirsi\Desktop\sekalaisia kuvia\johannes.jpg">
            <a:extLst>
              <a:ext uri="{FF2B5EF4-FFF2-40B4-BE49-F238E27FC236}">
                <a16:creationId xmlns:a16="http://schemas.microsoft.com/office/drawing/2014/main" id="{2F570618-958E-49B2-5526-5BD1B3B5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20304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D:\ORTOBOXI\Kuvapankki nettiin\Katedraali\Käsitellyt ikonit\johannes_kronstadtilainenpieni.jpg">
            <a:extLst>
              <a:ext uri="{FF2B5EF4-FFF2-40B4-BE49-F238E27FC236}">
                <a16:creationId xmlns:a16="http://schemas.microsoft.com/office/drawing/2014/main" id="{4669A565-8E73-7D46-FB6D-BBC0A629A6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700213"/>
            <a:ext cx="2232025" cy="270192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D3EC1E38-D89A-A504-09D7-F56A6A28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JUMALANSYNNYTTÄJÄ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DA682F-38AF-5F6F-892D-4FB7DD3A4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Kirkon rakastetuin pyhä on Jumalanäiti.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Maria mahdollisti Kristuksen syntymän ja sen kautta pelastuksen.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Nimityksiä: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Neitsyt Maria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Jumalansynnyttäjä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Jumalanäiti</a:t>
            </a:r>
          </a:p>
        </p:txBody>
      </p:sp>
      <p:pic>
        <p:nvPicPr>
          <p:cNvPr id="4100" name="Picture 2" descr="D:\ORTOBOXI\Kuvapankki nettiin\Katedraali\Käsitellyt ikonit\JPG\Orantti.jpg">
            <a:extLst>
              <a:ext uri="{FF2B5EF4-FFF2-40B4-BE49-F238E27FC236}">
                <a16:creationId xmlns:a16="http://schemas.microsoft.com/office/drawing/2014/main" id="{360BA768-6EEE-068C-B808-B72D2B5E09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0" y="1600200"/>
            <a:ext cx="35560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46D0B863-559E-152D-BFB7-D2E007C1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JUMALANSYNNYTTÄJÄ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3CE8A3F2-D5CF-909B-2A46-1D2E816D07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Hän vastasi Jumalan kutsuun: </a:t>
            </a:r>
            <a:r>
              <a:rPr lang="fi-FI" altLang="fi-FI" i="1">
                <a:solidFill>
                  <a:schemeClr val="accent1"/>
                </a:solidFill>
              </a:rPr>
              <a:t>”Minä olen Herran palvelijatar. Tapahtukoon minulle niin kuin sanot”. </a:t>
            </a:r>
            <a:r>
              <a:rPr lang="fi-FI" altLang="fi-FI" sz="1800">
                <a:solidFill>
                  <a:schemeClr val="accent1"/>
                </a:solidFill>
              </a:rPr>
              <a:t>(Luuk. 1:38)</a:t>
            </a:r>
          </a:p>
          <a:p>
            <a:pPr eaLnBrk="1" hangingPunct="1"/>
            <a:endParaRPr lang="fi-FI" altLang="fi-FI" sz="1800">
              <a:solidFill>
                <a:schemeClr val="accent1"/>
              </a:solidFill>
            </a:endParaRPr>
          </a:p>
          <a:p>
            <a:pPr eaLnBrk="1" hangingPunct="1"/>
            <a:r>
              <a:rPr lang="fi-FI" altLang="fi-FI" sz="2000">
                <a:solidFill>
                  <a:schemeClr val="accent1"/>
                </a:solidFill>
              </a:rPr>
              <a:t>Minkä juhlan ikoni on kuvassa?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/>
          </a:p>
        </p:txBody>
      </p:sp>
      <p:pic>
        <p:nvPicPr>
          <p:cNvPr id="5124" name="Picture 2" descr="C:\Users\Kirsi\Desktop\ikonit\marianilmestyspienennetty.jpg">
            <a:extLst>
              <a:ext uri="{FF2B5EF4-FFF2-40B4-BE49-F238E27FC236}">
                <a16:creationId xmlns:a16="http://schemas.microsoft.com/office/drawing/2014/main" id="{08717D80-3E25-C86A-5FCF-F8A6AED327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4763" y="1341438"/>
            <a:ext cx="3497262" cy="4608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1283C7A8-B56D-EEF9-E3A0-46EE9F8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JUMALANSYNNYTTÄJÄ</a:t>
            </a:r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73CD23A7-EDDC-AC84-F425-C7BC7DC55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Maria on ”</a:t>
            </a:r>
            <a:r>
              <a:rPr lang="fi-FI" altLang="fi-FI" i="1">
                <a:solidFill>
                  <a:schemeClr val="accent1"/>
                </a:solidFill>
              </a:rPr>
              <a:t>kerubeja kunnioitettavampi ja serafeja verrattomasti jalompi”.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i="1"/>
          </a:p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Ihmisellä on mahdollisuus kohota kuuliaisuudessa enkelten yläpuolelle. </a:t>
            </a:r>
          </a:p>
          <a:p>
            <a:pPr eaLnBrk="1" hangingPunct="1"/>
            <a:endParaRPr lang="fi-FI" altLang="fi-FI"/>
          </a:p>
        </p:txBody>
      </p:sp>
      <p:pic>
        <p:nvPicPr>
          <p:cNvPr id="6148" name="Picture 2" descr="C:\Users\Kirsi\Desktop\ikonit\GABREIEL.jpg">
            <a:extLst>
              <a:ext uri="{FF2B5EF4-FFF2-40B4-BE49-F238E27FC236}">
                <a16:creationId xmlns:a16="http://schemas.microsoft.com/office/drawing/2014/main" id="{BB2B1F96-5B21-9BB2-A35A-E403F6D524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0663" y="1600200"/>
            <a:ext cx="27336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7F93E326-BB2D-50B7-CED3-8D2BEC5E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MARTTYYRIT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EF0C7F79-2C1E-2067-821B-9658FF5E0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Alkukirkon aikana marttyyreja kunnioitettiin.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Katakombeissa toimitettiin liturgioita heidän hautojensa päällä.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7172" name="Picture 2" descr="D:\ORTOBOXI\Kuvapankki nettiin\Kypros\hauta.jpg">
            <a:extLst>
              <a:ext uri="{FF2B5EF4-FFF2-40B4-BE49-F238E27FC236}">
                <a16:creationId xmlns:a16="http://schemas.microsoft.com/office/drawing/2014/main" id="{8A4A4979-39FA-F3CD-055B-9F6589D45B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0300" y="1484313"/>
            <a:ext cx="3630613" cy="4537075"/>
          </a:xfrm>
        </p:spPr>
      </p:pic>
      <p:sp>
        <p:nvSpPr>
          <p:cNvPr id="7173" name="AutoShape 6" descr="Kuvahaun tulos haulle Katakombi">
            <a:extLst>
              <a:ext uri="{FF2B5EF4-FFF2-40B4-BE49-F238E27FC236}">
                <a16:creationId xmlns:a16="http://schemas.microsoft.com/office/drawing/2014/main" id="{03B725FD-DBBE-DC45-A0C2-60D8701445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3F6BF115-5D2B-CDE9-AD68-4EDA2D51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MARTTYYRIEN KUNNIOITUS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6D4A1941-4F95-6BCE-6FB7-038513005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eaLnBrk="1" hangingPunct="1"/>
            <a:r>
              <a:rPr lang="fi-FI" altLang="fi-FI"/>
              <a:t>Nykyään kirkkoa vihittäessä asetetaan alttarin pyhään pöytään marttyyrin </a:t>
            </a:r>
            <a:r>
              <a:rPr lang="fi-FI" altLang="fi-FI" b="1"/>
              <a:t>reliikki</a:t>
            </a:r>
            <a:r>
              <a:rPr lang="fi-FI" altLang="fi-FI"/>
              <a:t>, eli pyhäinjäännös.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Sen päällä toimitetaan ehtoollisen sakramentti. </a:t>
            </a:r>
          </a:p>
        </p:txBody>
      </p:sp>
      <p:pic>
        <p:nvPicPr>
          <p:cNvPr id="8196" name="Picture 5" descr="D:\ORTOBOXI\Kuvapankki nettiin\Katedraali\OKMuut kuin ikonit\ehtoolliskalusto2.jpg">
            <a:extLst>
              <a:ext uri="{FF2B5EF4-FFF2-40B4-BE49-F238E27FC236}">
                <a16:creationId xmlns:a16="http://schemas.microsoft.com/office/drawing/2014/main" id="{FD5234BC-C354-DC88-C7EB-CD48DC26CF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6250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2CB25101-9AA4-F0DE-0E4E-400214ED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RELIIKKI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F7E4B6-C73E-F43F-C9EB-F1A31AEA45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Reliikki kiinnitettynä ikoniin.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>
                <a:solidFill>
                  <a:schemeClr val="tx2"/>
                </a:solidFill>
              </a:rPr>
              <a:t>Reliikki</a:t>
            </a:r>
            <a:r>
              <a:rPr lang="fi-FI" dirty="0">
                <a:solidFill>
                  <a:schemeClr val="tx2"/>
                </a:solidFill>
              </a:rPr>
              <a:t> on yleensä osa jonkin kirkon kanonisoiman henkilön ruumiista tai vaatteista tai hänelle kuuluneesta esineestä.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Reliikki voi olla myös osa Jumalansynnyttäjän viitasta tai Kristuksen rististä.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9220" name="Picture 2" descr="D:\ORTOBOXI\Kuvapankki nettiin\Katedraali\OKMuut kuin ikonit\reliikki.jpg">
            <a:extLst>
              <a:ext uri="{FF2B5EF4-FFF2-40B4-BE49-F238E27FC236}">
                <a16:creationId xmlns:a16="http://schemas.microsoft.com/office/drawing/2014/main" id="{1E911E12-D791-89B4-9B30-CFA590B4A9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3613"/>
            <a:ext cx="4038600" cy="32591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A216EC75-736D-18EA-ECF0-0D191184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UUSMARTTYYRIT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A4CFE-41BA-A703-4EE0-3C28C22389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Kristittyjä vainotaan ja tapetaan yhä uskonsa vuoksi.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Mm. Venäjän ortodoksisen kirkon 1900-luvun marttyyrien määrää ei voida edes laskea.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Miksi Venäjällä on paljon uusmarttyyreja?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10244" name="Picture 5" descr="D:\ORTOBOXI\Kuvapankki nettiin\OKValamo\hautap.jpg">
            <a:extLst>
              <a:ext uri="{FF2B5EF4-FFF2-40B4-BE49-F238E27FC236}">
                <a16:creationId xmlns:a16="http://schemas.microsoft.com/office/drawing/2014/main" id="{4688C7CD-FA9A-EAEC-4914-E16DBF0C21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9500"/>
            <a:ext cx="3840163" cy="28797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777</Words>
  <Application>Microsoft Office PowerPoint</Application>
  <PresentationFormat>Näytössä katseltava diaesitys (4:3)</PresentationFormat>
  <Paragraphs>159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Office-teema</vt:lpstr>
      <vt:lpstr>PYHÄT IHMISET</vt:lpstr>
      <vt:lpstr> </vt:lpstr>
      <vt:lpstr>JUMALANSYNNYTTÄJÄ</vt:lpstr>
      <vt:lpstr>JUMALANSYNNYTTÄJÄ</vt:lpstr>
      <vt:lpstr>JUMALANSYNNYTTÄJÄ</vt:lpstr>
      <vt:lpstr>MARTTYYRIT</vt:lpstr>
      <vt:lpstr>MARTTYYRIEN KUNNIOITUS</vt:lpstr>
      <vt:lpstr>RELIIKKI</vt:lpstr>
      <vt:lpstr>UUSMARTTYYRIT</vt:lpstr>
      <vt:lpstr>KANONISAATIO</vt:lpstr>
      <vt:lpstr>PYHYYS</vt:lpstr>
      <vt:lpstr>PYHIEN RYHMÄT</vt:lpstr>
      <vt:lpstr> </vt:lpstr>
      <vt:lpstr> </vt:lpstr>
      <vt:lpstr> </vt:lpstr>
      <vt:lpstr>PYHIEN RYHMÄT</vt:lpstr>
      <vt:lpstr>RELIIKKIEN KUNNIOITUS</vt:lpstr>
      <vt:lpstr> </vt:lpstr>
      <vt:lpstr>PYHIEN TOIMINTA</vt:lpstr>
      <vt:lpstr>PYHÄT ESIMERKKEINÄ</vt:lpstr>
      <vt:lpstr>PYHIEN ELÄMÄKERRAT</vt:lpstr>
      <vt:lpstr>JOHANNES KRONSTADTILAINEN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JUMALANSYNNYTTÄJÄ  JA MUUT PYHÄT</dc:title>
  <dc:creator>Kirsi Pajarinen</dc:creator>
  <cp:lastModifiedBy>Kaarina Lyhykainen</cp:lastModifiedBy>
  <cp:revision>47</cp:revision>
  <dcterms:created xsi:type="dcterms:W3CDTF">2012-03-07T10:22:12Z</dcterms:created>
  <dcterms:modified xsi:type="dcterms:W3CDTF">2024-10-04T11:01:54Z</dcterms:modified>
</cp:coreProperties>
</file>