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80" r:id="rId25"/>
    <p:sldId id="281" r:id="rId26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108A64-2DE6-2E76-2F30-A65999417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2DAF-AF8E-4C61-8B6F-83C479C28607}" type="datetimeFigureOut">
              <a:rPr lang="fi-FI"/>
              <a:pPr>
                <a:defRPr/>
              </a:pPr>
              <a:t>30.9.2024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883FFA-6CBF-E6D2-6685-3693527FB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BE3FE1-4711-F283-FAC4-75E7AE215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5E90E-F7F1-4650-9356-B2B00E5A178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188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446A936-B39D-3115-9897-B4FBC0CBA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DA63-0268-404A-B868-ABB78456835F}" type="datetimeFigureOut">
              <a:rPr lang="fi-FI"/>
              <a:pPr>
                <a:defRPr/>
              </a:pPr>
              <a:t>30.9.2024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545D422-BCBB-5F28-8EB7-C0874B08E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921C82-FEB8-B069-58AD-0C8F5A141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31A81-907C-4B30-A5EF-3B0D33054D9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812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9B14E2-4A92-9D93-0D06-9B3D719D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422A-0EB8-451E-9BA6-2B22465EE181}" type="datetimeFigureOut">
              <a:rPr lang="fi-FI"/>
              <a:pPr>
                <a:defRPr/>
              </a:pPr>
              <a:t>30.9.2024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514974-52F0-1723-F079-6EBA266F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3B28D8A-1EBD-71FF-B7C6-52647ADAD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6388B-E7C0-48E8-AD43-1BD2D447FE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5819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CC14B2B-44DA-0D3C-C02F-E6936C87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C472-CF4E-46F7-8043-F8AF5511C8F4}" type="datetimeFigureOut">
              <a:rPr lang="fi-FI"/>
              <a:pPr>
                <a:defRPr/>
              </a:pPr>
              <a:t>30.9.2024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DC8FD71-556B-E752-1211-6ED702E95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BB174CB-00DE-CF81-2534-9918467B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1B579-B29F-4AF6-BA61-C89B2EC5936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3679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5241B87-800F-1713-11BF-6F55F3B9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FCBDB-E444-4B29-9D70-676D02C2FB01}" type="datetimeFigureOut">
              <a:rPr lang="fi-FI"/>
              <a:pPr>
                <a:defRPr/>
              </a:pPr>
              <a:t>30.9.2024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5905717-C361-4540-F8AD-8936931BC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62A924B-7F41-C3D9-FC74-3861B4145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B18C5-C774-455D-A011-78363622BBB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4959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1752F1F-2C9A-96C0-77FC-492858E0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0F3A1-BA4B-4314-BED2-00CC8F5D2F5E}" type="datetimeFigureOut">
              <a:rPr lang="fi-FI"/>
              <a:pPr>
                <a:defRPr/>
              </a:pPr>
              <a:t>30.9.2024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58F953BC-6AA5-D4A0-4777-2ED19494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9EB3C39F-E0E0-DCB4-F839-B6AF8FB9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FF4D1-A1F5-4058-BAAB-3E7B09AF891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7808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0E062E6F-CA1F-A104-1E0A-FB303436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90BD6-23F1-4124-AE6C-5BB760420CA8}" type="datetimeFigureOut">
              <a:rPr lang="fi-FI"/>
              <a:pPr>
                <a:defRPr/>
              </a:pPr>
              <a:t>30.9.2024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1D95B02D-C5CD-735E-EC4E-82D0AC4EE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DA1E4541-F918-FFBA-3885-666EB6A5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20E15E-D802-47E4-A5A8-96474FC440D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56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86669A9E-747F-2E2E-8150-6A7412AAD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F8244-D934-40FF-A980-6CF916ED6E03}" type="datetimeFigureOut">
              <a:rPr lang="fi-FI"/>
              <a:pPr>
                <a:defRPr/>
              </a:pPr>
              <a:t>30.9.2024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FBDB11B3-05F8-F9A7-5C2A-893DB9A0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2F39C75D-4B83-E352-F3F6-25BBD643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E2C41-B63A-484A-BA8A-3FD32217984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22962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6F156183-A8D6-17D1-D7C6-3B5E1B09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66E7E-3C16-4812-A6C8-76950000513B}" type="datetimeFigureOut">
              <a:rPr lang="fi-FI"/>
              <a:pPr>
                <a:defRPr/>
              </a:pPr>
              <a:t>30.9.2024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FE05F64B-DC37-6C19-7C7F-C53CE736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44895EB0-A710-D101-C497-967DAE4A1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19C68-8438-4938-9A04-A0982435FA2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0071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B65B2F0E-22F2-0C5E-8FEB-807744B9E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9D7D8-E62C-4DCE-B66B-A77A56DEC242}" type="datetimeFigureOut">
              <a:rPr lang="fi-FI"/>
              <a:pPr>
                <a:defRPr/>
              </a:pPr>
              <a:t>30.9.2024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750F78D0-262F-4F71-F92B-D6EEC6AAC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65B06937-B777-EE84-4946-D39CFE40C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7466B-FC4D-43EC-A9D6-C49724A289B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0455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68FA3D6E-32E4-E311-6FA5-D6F0ACB1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4552D-6245-4F02-85C5-C28ABFA3882D}" type="datetimeFigureOut">
              <a:rPr lang="fi-FI"/>
              <a:pPr>
                <a:defRPr/>
              </a:pPr>
              <a:t>30.9.2024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18486B1F-2992-75CD-2684-FF27DDFA9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6AB32B6-DE77-E48E-A8F4-003C383C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C93F9D-1800-4D76-BC1B-AB6D2D374F2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4872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C7971840-83AC-B6CC-0A33-21ADA867599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2C914553-A6EC-A071-0831-CB3054CC25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D61EFF0-575F-9D04-EF7F-7E28E45D72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CC98AD0-977F-4008-BB27-CBEB27F74837}" type="datetimeFigureOut">
              <a:rPr lang="fi-FI"/>
              <a:pPr>
                <a:defRPr/>
              </a:pPr>
              <a:t>30.9.2024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AA59F9-2809-B08C-2653-A3558E8247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1F2473-B02C-F39E-E9A8-409A95277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C2547B2-E041-42ED-B558-405E2BC7A57F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ko 1">
            <a:extLst>
              <a:ext uri="{FF2B5EF4-FFF2-40B4-BE49-F238E27FC236}">
                <a16:creationId xmlns:a16="http://schemas.microsoft.com/office/drawing/2014/main" id="{BEFDDE7E-2729-D760-3F17-A6F2B6098B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KASTE JA MIRHAVOITELU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9C19D5-F784-FE6C-88BE-5FD2A39E20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tx2"/>
                </a:solidFill>
              </a:rPr>
              <a:t>Teksti: </a:t>
            </a:r>
            <a:r>
              <a:rPr lang="fi-FI" sz="2000" dirty="0" err="1">
                <a:solidFill>
                  <a:schemeClr val="tx2"/>
                </a:solidFill>
              </a:rPr>
              <a:t>www.ortodoksi.net</a:t>
            </a:r>
            <a:r>
              <a:rPr lang="fi-FI" sz="2000" dirty="0">
                <a:solidFill>
                  <a:schemeClr val="tx2"/>
                </a:solidFill>
              </a:rPr>
              <a:t>, Stefan Holm: Kirkon jäsenenä – Oppikirja 9. luokalle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fi-FI" sz="2000" dirty="0">
                <a:solidFill>
                  <a:schemeClr val="tx2"/>
                </a:solidFill>
              </a:rPr>
              <a:t>Kuvat: </a:t>
            </a:r>
            <a:r>
              <a:rPr lang="fi-FI" sz="2000" dirty="0" err="1">
                <a:solidFill>
                  <a:schemeClr val="tx2"/>
                </a:solidFill>
              </a:rPr>
              <a:t>www.ortoboxi.fi</a:t>
            </a:r>
            <a:endParaRPr lang="fi-FI" sz="2000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2052" name="Picture 2" descr="D:\KIRSI\Kuvitukset\Ullan nettisivut\Bannerit\logopienennetty.gif">
            <a:extLst>
              <a:ext uri="{FF2B5EF4-FFF2-40B4-BE49-F238E27FC236}">
                <a16:creationId xmlns:a16="http://schemas.microsoft.com/office/drawing/2014/main" id="{12E2A4F8-D7D9-0DE2-9F9C-59D9CE5FE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157788"/>
            <a:ext cx="311943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>
            <a:extLst>
              <a:ext uri="{FF2B5EF4-FFF2-40B4-BE49-F238E27FC236}">
                <a16:creationId xmlns:a16="http://schemas.microsoft.com/office/drawing/2014/main" id="{CE1C9305-0665-8F20-FF57-52C10BEAE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ÖLJYVOITELU</a:t>
            </a:r>
          </a:p>
        </p:txBody>
      </p:sp>
      <p:sp>
        <p:nvSpPr>
          <p:cNvPr id="11267" name="Sisällön paikkamerkki 2">
            <a:extLst>
              <a:ext uri="{FF2B5EF4-FFF2-40B4-BE49-F238E27FC236}">
                <a16:creationId xmlns:a16="http://schemas.microsoft.com/office/drawing/2014/main" id="{38D31794-C6E9-D506-27F5-663F1AF530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fi-FI" dirty="0"/>
              <a:t>Öljyllä pappi tekee ristin kastettavan otsaan </a:t>
            </a:r>
            <a:r>
              <a:rPr lang="fi-FI" dirty="0">
                <a:solidFill>
                  <a:schemeClr val="accent1"/>
                </a:solidFill>
              </a:rPr>
              <a:t>ja lausuu: </a:t>
            </a:r>
          </a:p>
          <a:p>
            <a:pPr eaLnBrk="1" hangingPunct="1">
              <a:buFont typeface="Arial" charset="0"/>
              <a:buNone/>
              <a:defRPr/>
            </a:pPr>
            <a:endParaRPr lang="fi-FI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fi-FI" i="1" dirty="0">
                <a:solidFill>
                  <a:schemeClr val="accent1"/>
                </a:solidFill>
              </a:rPr>
              <a:t>”Voidellaan Jumalan palvelija (kastettavan nimi) riemun öljyllä, Isän ja Pojan ja Pyhän Hengen nimeen. </a:t>
            </a:r>
            <a:r>
              <a:rPr lang="fi-FI" i="1" dirty="0" err="1">
                <a:solidFill>
                  <a:schemeClr val="accent1"/>
                </a:solidFill>
              </a:rPr>
              <a:t>Amen</a:t>
            </a:r>
            <a:r>
              <a:rPr lang="fi-FI" i="1" dirty="0">
                <a:solidFill>
                  <a:schemeClr val="accent1"/>
                </a:solidFill>
              </a:rPr>
              <a:t>.”</a:t>
            </a:r>
            <a:endParaRPr lang="fi-FI" dirty="0">
              <a:solidFill>
                <a:schemeClr val="accent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fi-FI" dirty="0">
              <a:solidFill>
                <a:schemeClr val="accent5"/>
              </a:solidFill>
            </a:endParaRPr>
          </a:p>
        </p:txBody>
      </p:sp>
      <p:pic>
        <p:nvPicPr>
          <p:cNvPr id="11268" name="Picture 2" descr="C:\Users\Kirsi\Desktop\Sakramentit\öljyvoitelu.jpg">
            <a:extLst>
              <a:ext uri="{FF2B5EF4-FFF2-40B4-BE49-F238E27FC236}">
                <a16:creationId xmlns:a16="http://schemas.microsoft.com/office/drawing/2014/main" id="{0F7294D7-39CC-2BB5-6030-D03B396BB84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33550"/>
            <a:ext cx="4038600" cy="42592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tsikko 1">
            <a:extLst>
              <a:ext uri="{FF2B5EF4-FFF2-40B4-BE49-F238E27FC236}">
                <a16:creationId xmlns:a16="http://schemas.microsoft.com/office/drawing/2014/main" id="{D728D9D4-FFD1-E856-97AB-2D0135316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ÖLJYVOITELU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023C034-9890-AC52-4A6D-849E16DB3B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/>
              <a:t>Sitten voidellaan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rinta ja selkä </a:t>
            </a:r>
            <a:r>
              <a:rPr lang="fi-FI" dirty="0">
                <a:solidFill>
                  <a:schemeClr val="accent1"/>
                </a:solidFill>
              </a:rPr>
              <a:t>(</a:t>
            </a:r>
            <a:r>
              <a:rPr lang="fi-FI" i="1" dirty="0">
                <a:solidFill>
                  <a:schemeClr val="accent1"/>
                </a:solidFill>
              </a:rPr>
              <a:t>sielun ja ruumiin parannukseksi</a:t>
            </a:r>
            <a:r>
              <a:rPr lang="fi-FI" dirty="0">
                <a:solidFill>
                  <a:schemeClr val="accent1"/>
                </a:solidFill>
              </a:rPr>
              <a:t>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korvat </a:t>
            </a:r>
            <a:r>
              <a:rPr lang="fi-FI" dirty="0">
                <a:solidFill>
                  <a:schemeClr val="accent1"/>
                </a:solidFill>
              </a:rPr>
              <a:t>(</a:t>
            </a:r>
            <a:r>
              <a:rPr lang="fi-FI" i="1" dirty="0">
                <a:solidFill>
                  <a:schemeClr val="accent1"/>
                </a:solidFill>
              </a:rPr>
              <a:t>uskon kuulemiseksi</a:t>
            </a:r>
            <a:r>
              <a:rPr lang="fi-FI" dirty="0">
                <a:solidFill>
                  <a:schemeClr val="accent1"/>
                </a:solidFill>
              </a:rPr>
              <a:t>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kädet </a:t>
            </a:r>
            <a:r>
              <a:rPr lang="fi-FI" dirty="0">
                <a:solidFill>
                  <a:schemeClr val="accent1"/>
                </a:solidFill>
              </a:rPr>
              <a:t>(</a:t>
            </a:r>
            <a:r>
              <a:rPr lang="fi-FI" i="1" dirty="0">
                <a:solidFill>
                  <a:schemeClr val="accent1"/>
                </a:solidFill>
              </a:rPr>
              <a:t>Sinun kätesi ovat minut tehneet ja valmistaneet</a:t>
            </a:r>
            <a:r>
              <a:rPr lang="fi-FI" dirty="0">
                <a:solidFill>
                  <a:schemeClr val="accent1"/>
                </a:solidFill>
              </a:rPr>
              <a:t>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jalat </a:t>
            </a:r>
            <a:r>
              <a:rPr lang="fi-FI" dirty="0">
                <a:solidFill>
                  <a:schemeClr val="accent1"/>
                </a:solidFill>
              </a:rPr>
              <a:t>(</a:t>
            </a:r>
            <a:r>
              <a:rPr lang="fi-FI" i="1" dirty="0">
                <a:solidFill>
                  <a:schemeClr val="accent1"/>
                </a:solidFill>
              </a:rPr>
              <a:t>askeleittesi edistämiseksi</a:t>
            </a:r>
            <a:r>
              <a:rPr lang="fi-FI" dirty="0">
                <a:solidFill>
                  <a:schemeClr val="accent1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Tämä tapahtuma ei ole ns. </a:t>
            </a:r>
            <a:r>
              <a:rPr lang="fi-FI" dirty="0" err="1">
                <a:solidFill>
                  <a:schemeClr val="accent1"/>
                </a:solidFill>
              </a:rPr>
              <a:t>mirhalla</a:t>
            </a:r>
            <a:r>
              <a:rPr lang="fi-FI" dirty="0">
                <a:solidFill>
                  <a:schemeClr val="accent1"/>
                </a:solidFill>
              </a:rPr>
              <a:t> voitelu.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12292" name="Picture 2" descr="C:\Users\Kirsi\Desktop\Sakramentit\öljyvoitelu2.jpg">
            <a:extLst>
              <a:ext uri="{FF2B5EF4-FFF2-40B4-BE49-F238E27FC236}">
                <a16:creationId xmlns:a16="http://schemas.microsoft.com/office/drawing/2014/main" id="{109C8148-D013-4034-3B95-A1C5DF77698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89100"/>
            <a:ext cx="4038600" cy="43481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tsikko 1">
            <a:extLst>
              <a:ext uri="{FF2B5EF4-FFF2-40B4-BE49-F238E27FC236}">
                <a16:creationId xmlns:a16="http://schemas.microsoft.com/office/drawing/2014/main" id="{E6C0F601-6D05-D4D6-E07B-E34A8FEE1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KASTE</a:t>
            </a:r>
          </a:p>
        </p:txBody>
      </p:sp>
      <p:sp>
        <p:nvSpPr>
          <p:cNvPr id="13315" name="Sisällön paikkamerkki 2">
            <a:extLst>
              <a:ext uri="{FF2B5EF4-FFF2-40B4-BE49-F238E27FC236}">
                <a16:creationId xmlns:a16="http://schemas.microsoft.com/office/drawing/2014/main" id="{59FE2C2F-1E39-EE4C-2A2D-E98B5F203D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Pappi</a:t>
            </a:r>
            <a:r>
              <a:rPr lang="fi-FI" altLang="fi-FI">
                <a:solidFill>
                  <a:schemeClr val="accent1"/>
                </a:solidFill>
              </a:rPr>
              <a:t> ottaa lapsen kastetta varten käsivarsilleen, suojaa lapsen kasvot kämmenellä ja </a:t>
            </a:r>
            <a:r>
              <a:rPr lang="fi-FI" altLang="fi-FI"/>
              <a:t>upottaa lapsen kasteastiaan kolme kertaa. </a:t>
            </a:r>
          </a:p>
        </p:txBody>
      </p:sp>
      <p:pic>
        <p:nvPicPr>
          <p:cNvPr id="13316" name="Picture 2" descr="C:\Users\Kirsi\Desktop\Sakramentit\kastettava2.jpg">
            <a:extLst>
              <a:ext uri="{FF2B5EF4-FFF2-40B4-BE49-F238E27FC236}">
                <a16:creationId xmlns:a16="http://schemas.microsoft.com/office/drawing/2014/main" id="{6A9F927F-538A-0F18-F634-5A19471ADCA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6950" y="1600200"/>
            <a:ext cx="3721100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>
            <a:extLst>
              <a:ext uri="{FF2B5EF4-FFF2-40B4-BE49-F238E27FC236}">
                <a16:creationId xmlns:a16="http://schemas.microsoft.com/office/drawing/2014/main" id="{598B9F03-3032-3651-3798-FB755CBE5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KASTE</a:t>
            </a:r>
          </a:p>
        </p:txBody>
      </p:sp>
      <p:sp>
        <p:nvSpPr>
          <p:cNvPr id="14339" name="Sisällön paikkamerkki 2">
            <a:extLst>
              <a:ext uri="{FF2B5EF4-FFF2-40B4-BE49-F238E27FC236}">
                <a16:creationId xmlns:a16="http://schemas.microsoft.com/office/drawing/2014/main" id="{CD064A86-868F-019C-C226-54F462CECE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Kastettaessa pappi lausuu: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i="1"/>
              <a:t>	”Kastetaan Jumalan palvelija (etunimi)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i="1"/>
              <a:t>	</a:t>
            </a:r>
            <a:r>
              <a:rPr lang="fi-FI" altLang="fi-FI" b="1" i="1"/>
              <a:t>Isän, amen,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b="1" i="1"/>
              <a:t>	Pojan, amen,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i-FI" altLang="fi-FI" b="1" i="1"/>
              <a:t>	ja Pyhän Hengen nimeen, amen.”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14340" name="Picture 2" descr="D:\ELPI\Uusi kansio\_MG_0811.JPG">
            <a:extLst>
              <a:ext uri="{FF2B5EF4-FFF2-40B4-BE49-F238E27FC236}">
                <a16:creationId xmlns:a16="http://schemas.microsoft.com/office/drawing/2014/main" id="{306858C3-1214-06CF-2789-BD7704CE888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341438"/>
            <a:ext cx="3014662" cy="45259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ko 1">
            <a:extLst>
              <a:ext uri="{FF2B5EF4-FFF2-40B4-BE49-F238E27FC236}">
                <a16:creationId xmlns:a16="http://schemas.microsoft.com/office/drawing/2014/main" id="{A0926350-9BDD-423E-534F-2D7851BF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KASTEPUKU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7FB631-5C90-F920-83C0-9EFC2A785A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Kasteen jälkeen </a:t>
            </a:r>
            <a:r>
              <a:rPr lang="fi-FI" dirty="0">
                <a:solidFill>
                  <a:schemeClr val="accent1"/>
                </a:solidFill>
              </a:rPr>
              <a:t>lauletaan psalmi 32 ja </a:t>
            </a:r>
            <a:r>
              <a:rPr lang="fi-FI" dirty="0"/>
              <a:t>kastettava puetaan valkoiseen kastepukuun.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Pappi lausuu: </a:t>
            </a:r>
            <a:r>
              <a:rPr lang="fi-FI" i="1" dirty="0">
                <a:solidFill>
                  <a:schemeClr val="accent1"/>
                </a:solidFill>
              </a:rPr>
              <a:t>”Puetaan Jumalan palvelija (etunimi) vanhurskauden vaatteeseen Isän ja Pojan ja Pyhän Hengen nimeen. </a:t>
            </a:r>
            <a:r>
              <a:rPr lang="fi-FI" i="1" dirty="0" err="1">
                <a:solidFill>
                  <a:schemeClr val="accent1"/>
                </a:solidFill>
              </a:rPr>
              <a:t>Amen</a:t>
            </a:r>
            <a:r>
              <a:rPr lang="fi-FI" i="1" dirty="0">
                <a:solidFill>
                  <a:schemeClr val="accent1"/>
                </a:solidFill>
              </a:rPr>
              <a:t>.”</a:t>
            </a:r>
            <a:endParaRPr lang="fi-FI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15364" name="Picture 3" descr="C:\Users\Kirsi\Desktop\Sakramentit\KASTEPUKU2.jpg">
            <a:extLst>
              <a:ext uri="{FF2B5EF4-FFF2-40B4-BE49-F238E27FC236}">
                <a16:creationId xmlns:a16="http://schemas.microsoft.com/office/drawing/2014/main" id="{B81DACD6-AA79-9880-39E7-5876EEF56F4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17688"/>
            <a:ext cx="4038600" cy="4090987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1">
            <a:extLst>
              <a:ext uri="{FF2B5EF4-FFF2-40B4-BE49-F238E27FC236}">
                <a16:creationId xmlns:a16="http://schemas.microsoft.com/office/drawing/2014/main" id="{E0052C7E-C2EE-867F-0F27-2397BB61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KASTERISTI</a:t>
            </a:r>
          </a:p>
        </p:txBody>
      </p:sp>
      <p:sp>
        <p:nvSpPr>
          <p:cNvPr id="16387" name="Sisällön paikkamerkki 2">
            <a:extLst>
              <a:ext uri="{FF2B5EF4-FFF2-40B4-BE49-F238E27FC236}">
                <a16:creationId xmlns:a16="http://schemas.microsoft.com/office/drawing/2014/main" id="{ACCE1E7E-084A-47C7-ED0C-51B924D358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Kaulaan laitetaan kasteristi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16388" name="Picture 2" descr="C:\Users\Kirsi\Desktop\Sakramentit\RISTI.jpg">
            <a:extLst>
              <a:ext uri="{FF2B5EF4-FFF2-40B4-BE49-F238E27FC236}">
                <a16:creationId xmlns:a16="http://schemas.microsoft.com/office/drawing/2014/main" id="{18F92057-423E-2EC8-D0E6-83A9AAE3711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11350"/>
            <a:ext cx="4038600" cy="3903663"/>
          </a:xfrm>
        </p:spPr>
      </p:pic>
      <p:pic>
        <p:nvPicPr>
          <p:cNvPr id="16389" name="Picture 4" descr="C:\Users\Kirsi\Desktop\Sakramentit\KASTERISTI2.jpg">
            <a:extLst>
              <a:ext uri="{FF2B5EF4-FFF2-40B4-BE49-F238E27FC236}">
                <a16:creationId xmlns:a16="http://schemas.microsoft.com/office/drawing/2014/main" id="{89D52C2F-18D6-0554-8E2C-4FE8E2C91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565400"/>
            <a:ext cx="3048000" cy="388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1">
            <a:extLst>
              <a:ext uri="{FF2B5EF4-FFF2-40B4-BE49-F238E27FC236}">
                <a16:creationId xmlns:a16="http://schemas.microsoft.com/office/drawing/2014/main" id="{E1A9AF7B-5C91-1F68-DDA0-E7E4A66EE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MIRHAVOITELU</a:t>
            </a:r>
          </a:p>
        </p:txBody>
      </p:sp>
      <p:sp>
        <p:nvSpPr>
          <p:cNvPr id="17411" name="Sisällön paikkamerkki 2">
            <a:extLst>
              <a:ext uri="{FF2B5EF4-FFF2-40B4-BE49-F238E27FC236}">
                <a16:creationId xmlns:a16="http://schemas.microsoft.com/office/drawing/2014/main" id="{4CC0E31B-BA51-CC68-97A5-D9A58985593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Mirhalla voitelu on kasteen mysteerion vahvistaminen, konfirmaatio. </a:t>
            </a:r>
          </a:p>
        </p:txBody>
      </p:sp>
      <p:pic>
        <p:nvPicPr>
          <p:cNvPr id="17412" name="Picture 2" descr="C:\Users\Kirsi\Desktop\Sakramentit\voitelu.jpg">
            <a:extLst>
              <a:ext uri="{FF2B5EF4-FFF2-40B4-BE49-F238E27FC236}">
                <a16:creationId xmlns:a16="http://schemas.microsoft.com/office/drawing/2014/main" id="{40796A7D-5949-BDEB-4B17-517C8065C3B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7338" y="1600200"/>
            <a:ext cx="2600325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>
            <a:extLst>
              <a:ext uri="{FF2B5EF4-FFF2-40B4-BE49-F238E27FC236}">
                <a16:creationId xmlns:a16="http://schemas.microsoft.com/office/drawing/2014/main" id="{1D2345F5-2108-4F83-574E-8AC0ACB11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MIRHAVOITELU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F10968-6B88-9884-BC6E-855AD89DA9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Pappi tekee pienellä pensselillä kastettavan otsaan, silmiin, sieraimiin, suulle, korville, rinnalle, käsille ja jaloille pienen ristin </a:t>
            </a:r>
            <a:r>
              <a:rPr lang="fi-FI" dirty="0" err="1"/>
              <a:t>mirhalla</a:t>
            </a:r>
            <a:r>
              <a:rPr lang="fi-FI" dirty="0"/>
              <a:t> lausuen </a:t>
            </a:r>
            <a:r>
              <a:rPr lang="fi-FI" dirty="0">
                <a:solidFill>
                  <a:schemeClr val="accent1"/>
                </a:solidFill>
              </a:rPr>
              <a:t>aina ristin tehdessään: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i="1" dirty="0"/>
              <a:t>	” Pyhän Hengen lahjan sinetti.”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Kummi vastaa:</a:t>
            </a:r>
            <a:r>
              <a:rPr lang="fi-FI" i="1" dirty="0"/>
              <a:t> "</a:t>
            </a:r>
            <a:r>
              <a:rPr lang="fi-FI" i="1" dirty="0" err="1"/>
              <a:t>Amen</a:t>
            </a:r>
            <a:r>
              <a:rPr lang="fi-FI" i="1" dirty="0"/>
              <a:t>."</a:t>
            </a:r>
            <a:endParaRPr lang="fi-FI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pic>
        <p:nvPicPr>
          <p:cNvPr id="18436" name="Picture 2" descr="C:\Users\Kirsi\Desktop\Sakramentit\MIRHAV.jpg">
            <a:extLst>
              <a:ext uri="{FF2B5EF4-FFF2-40B4-BE49-F238E27FC236}">
                <a16:creationId xmlns:a16="http://schemas.microsoft.com/office/drawing/2014/main" id="{BA2BE19C-4E93-880E-1B3C-4173639DB2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90763"/>
            <a:ext cx="4038600" cy="31448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tsikko 1">
            <a:extLst>
              <a:ext uri="{FF2B5EF4-FFF2-40B4-BE49-F238E27FC236}">
                <a16:creationId xmlns:a16="http://schemas.microsoft.com/office/drawing/2014/main" id="{A8B36D36-A21C-B417-2981-5EC8AB5B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MIRHAVOITELU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31979E-BBA5-766A-8A89-766AC000083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Kun kaste kuvaa ihmisen osallistumista pääsiäiseen, </a:t>
            </a:r>
            <a:r>
              <a:rPr lang="fi-FI" dirty="0" err="1">
                <a:solidFill>
                  <a:schemeClr val="tx2"/>
                </a:solidFill>
              </a:rPr>
              <a:t>mirhalla</a:t>
            </a:r>
            <a:r>
              <a:rPr lang="fi-FI" dirty="0">
                <a:solidFill>
                  <a:schemeClr val="tx2"/>
                </a:solidFill>
              </a:rPr>
              <a:t> voitelu kuvaa Pyhän Hengen vuodatusta, joka tapahtui helluntaina.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Alun perin Pyhän Hengen vuodatus tapahtui piispojen toimesta. He laittoivat kätensä kastettujen päälle.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Voideltu saa täyden oikeuden kirkon jäsenyyteen.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19460" name="Picture 2" descr="C:\Users\Kirsi\Desktop\ikonit\HELLUNTAI.jpg">
            <a:extLst>
              <a:ext uri="{FF2B5EF4-FFF2-40B4-BE49-F238E27FC236}">
                <a16:creationId xmlns:a16="http://schemas.microsoft.com/office/drawing/2014/main" id="{F41D0514-87AD-495B-4B76-31720C2355A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8713" y="1600200"/>
            <a:ext cx="345757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tsikko 1">
            <a:extLst>
              <a:ext uri="{FF2B5EF4-FFF2-40B4-BE49-F238E27FC236}">
                <a16:creationId xmlns:a16="http://schemas.microsoft.com/office/drawing/2014/main" id="{FA445EFC-4733-FBD2-A3D4-277DC65D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MIRHA</a:t>
            </a:r>
          </a:p>
        </p:txBody>
      </p:sp>
      <p:sp>
        <p:nvSpPr>
          <p:cNvPr id="20483" name="Sisällön paikkamerkki 2">
            <a:extLst>
              <a:ext uri="{FF2B5EF4-FFF2-40B4-BE49-F238E27FC236}">
                <a16:creationId xmlns:a16="http://schemas.microsoft.com/office/drawing/2014/main" id="{2BE2434F-473F-218E-57CB-24F1450D0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038600" cy="5256212"/>
          </a:xfrm>
        </p:spPr>
        <p:txBody>
          <a:bodyPr/>
          <a:lstStyle/>
          <a:p>
            <a:pPr eaLnBrk="1" hangingPunct="1"/>
            <a:r>
              <a:rPr lang="fi-FI" altLang="fi-FI" sz="1600">
                <a:solidFill>
                  <a:schemeClr val="tx2"/>
                </a:solidFill>
              </a:rPr>
              <a:t>Mirha on öljystä, viinistä ja hyväntuoksuisista yrteistä keitetty paksu neste. Raamatussa on mainintoja pyhästä mirhalla voitelemisesta mm. 2.Moos. 29:7 ja 1.Sam. 10:1 sekä 2.Sam. 2:4.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600">
              <a:solidFill>
                <a:schemeClr val="tx2"/>
              </a:solidFill>
            </a:endParaRPr>
          </a:p>
          <a:p>
            <a:pPr eaLnBrk="1" hangingPunct="1"/>
            <a:r>
              <a:rPr lang="fi-FI" altLang="fi-FI" sz="1600">
                <a:solidFill>
                  <a:schemeClr val="tx2"/>
                </a:solidFill>
              </a:rPr>
              <a:t>Mirha kuvaa katoamatonta Pyhän Hengen sinettiä ja kasteen lisäksi sitä käytetään esim. pyhitettäessä kirkkoa.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sz="1600">
              <a:solidFill>
                <a:schemeClr val="tx2"/>
              </a:solidFill>
            </a:endParaRPr>
          </a:p>
          <a:p>
            <a:pPr eaLnBrk="1" hangingPunct="1"/>
            <a:r>
              <a:rPr lang="fi-FI" altLang="fi-FI" sz="1600">
                <a:solidFill>
                  <a:schemeClr val="tx2"/>
                </a:solidFill>
              </a:rPr>
              <a:t>Mirhaa tehdään harvinaisissa tilaisuuksissa noin kerran kymmenessä vuodessa ekumeenisessa patriarkaatissa koko patriarkaatin tarpeisiin ja se on monimutkainen ja pitkällinen seremonia.</a:t>
            </a:r>
          </a:p>
        </p:txBody>
      </p:sp>
      <p:pic>
        <p:nvPicPr>
          <p:cNvPr id="20484" name="Picture 2" descr="C:\Users\Kirsi\Desktop\Sakramentit\KASTELIPAS.jpg">
            <a:extLst>
              <a:ext uri="{FF2B5EF4-FFF2-40B4-BE49-F238E27FC236}">
                <a16:creationId xmlns:a16="http://schemas.microsoft.com/office/drawing/2014/main" id="{4B60617D-C032-6544-1B89-F8AB33EDAC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44688"/>
            <a:ext cx="4038600" cy="383698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>
            <a:extLst>
              <a:ext uri="{FF2B5EF4-FFF2-40B4-BE49-F238E27FC236}">
                <a16:creationId xmlns:a16="http://schemas.microsoft.com/office/drawing/2014/main" id="{32A15211-FA4B-8C9B-E0B6-69E3C2C16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SAKRAMENTIT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A3E4316-2447-3AE3-3F2B-DEE729B92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8538" cy="4205288"/>
          </a:xfrm>
        </p:spPr>
        <p:txBody>
          <a:bodyPr/>
          <a:lstStyle/>
          <a:p>
            <a:pPr eaLnBrk="1" hangingPunct="1"/>
            <a:r>
              <a:rPr lang="fi-FI" altLang="fi-FI" b="1"/>
              <a:t>Kaste</a:t>
            </a:r>
            <a:r>
              <a:rPr lang="fi-FI" altLang="fi-FI"/>
              <a:t> on sakramentti </a:t>
            </a:r>
            <a:r>
              <a:rPr lang="fi-FI" altLang="fi-FI">
                <a:solidFill>
                  <a:schemeClr val="accent1"/>
                </a:solidFill>
              </a:rPr>
              <a:t>eli mysteerio</a:t>
            </a:r>
            <a:r>
              <a:rPr lang="fi-FI" altLang="fi-FI"/>
              <a:t>, jossa henkilö liitetään kirkon jäseneksi.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Siihen liittyy </a:t>
            </a:r>
            <a:r>
              <a:rPr lang="fi-FI" altLang="fi-FI" b="1"/>
              <a:t>mirhalla voitelu</a:t>
            </a:r>
            <a:r>
              <a:rPr lang="fi-FI" altLang="fi-FI"/>
              <a:t>.</a:t>
            </a:r>
          </a:p>
        </p:txBody>
      </p:sp>
      <p:pic>
        <p:nvPicPr>
          <p:cNvPr id="3076" name="Picture 2" descr="D:\ORTOBOXI\Kuvapankki nettiin\sakramentitTEKSTI.jpg">
            <a:extLst>
              <a:ext uri="{FF2B5EF4-FFF2-40B4-BE49-F238E27FC236}">
                <a16:creationId xmlns:a16="http://schemas.microsoft.com/office/drawing/2014/main" id="{4BE854B0-05EE-DACD-D6A8-6E2E4AD3053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1557338"/>
            <a:ext cx="4471988" cy="447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tsikko 1">
            <a:extLst>
              <a:ext uri="{FF2B5EF4-FFF2-40B4-BE49-F238E27FC236}">
                <a16:creationId xmlns:a16="http://schemas.microsoft.com/office/drawing/2014/main" id="{92D6B3D5-9470-8237-89A5-5548E834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KASTEASTIAN KIERTO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1A9E6E-30BF-1ED9-06A5-25F0771739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Voitelun jälkeen kierretään kasteastia ympäri kolme kertaa. </a:t>
            </a:r>
            <a:r>
              <a:rPr lang="fi-FI" dirty="0">
                <a:solidFill>
                  <a:schemeClr val="tx2">
                    <a:lumMod val="40000"/>
                    <a:lumOff val="60000"/>
                  </a:schemeClr>
                </a:solidFill>
              </a:rPr>
              <a:t>Kuoro tai läsnä olevat laulavat samalla: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”Niin monta, kuin teitä on Kristukseen kastettu, te olette Kristukseen pukeutuneet. Halleluja.”</a:t>
            </a:r>
            <a:r>
              <a:rPr lang="fi-FI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(Gal.3:27)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21508" name="Picture 2" descr="C:\Users\Kirsi\Desktop\Sakramentit\kasteastian kierto.jpg">
            <a:extLst>
              <a:ext uri="{FF2B5EF4-FFF2-40B4-BE49-F238E27FC236}">
                <a16:creationId xmlns:a16="http://schemas.microsoft.com/office/drawing/2014/main" id="{E1E5FEF3-5F99-3692-8D4C-26015182F3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05038"/>
            <a:ext cx="4038600" cy="33162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>
            <a:extLst>
              <a:ext uri="{FF2B5EF4-FFF2-40B4-BE49-F238E27FC236}">
                <a16:creationId xmlns:a16="http://schemas.microsoft.com/office/drawing/2014/main" id="{48B224C6-6EE2-0974-9629-7D2CE3978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KASTEASTIAN KIERTO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57E5766-115E-DE77-7E79-8E8560F664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Kasteastian ympäri tehty saatto kuvaa ikuista liittoa Kristuksen kanssa aivan samalla tavalla kuin avioliittoon vihkimisen yhteydessä.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/>
                </a:solidFill>
              </a:rPr>
              <a:t>Alkukirkossa kastettavat kastettiin pääsiäisenä erillisessä kastekappelissa ja sieltä tultiin sitten ristisaatossa kirkkoon ja kastettavat osallistuivat pyhään Ehtoolliseen liturgiassa.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pic>
        <p:nvPicPr>
          <p:cNvPr id="22532" name="Picture 2" descr="C:\Users\Kirsi\Desktop\Ristisaattokuvia\ristisaatto.jpg">
            <a:extLst>
              <a:ext uri="{FF2B5EF4-FFF2-40B4-BE49-F238E27FC236}">
                <a16:creationId xmlns:a16="http://schemas.microsoft.com/office/drawing/2014/main" id="{E8AEAEC3-330D-D1FE-EC59-A2811BF419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989138"/>
            <a:ext cx="4421187" cy="33115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5D3040-E861-2035-C030-46CAC5A5E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EPISTOLAN JA EVANKELIUMIN LUKEMINEN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B8089A-C148-CA3C-136B-F36622C226C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Epistola kertoo kasteen merkityksestä.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Evankeliumissa kuulemme kastekäskyn: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dirty="0">
                <a:solidFill>
                  <a:schemeClr val="accent1"/>
                </a:solidFill>
              </a:rPr>
              <a:t>	</a:t>
            </a:r>
            <a:r>
              <a:rPr lang="fi-FI" i="1" dirty="0">
                <a:solidFill>
                  <a:schemeClr val="accent1"/>
                </a:solidFill>
              </a:rPr>
              <a:t>”Menkää siis ja tehkää kaikki kansat minun opetuslapsikseni: kastakaa heitä Isän ja Pojan ja Pyhän Hengen nimeen”  (</a:t>
            </a:r>
            <a:r>
              <a:rPr lang="fi-FI" i="1" dirty="0" err="1">
                <a:solidFill>
                  <a:schemeClr val="accent1"/>
                </a:solidFill>
              </a:rPr>
              <a:t>Matt</a:t>
            </a:r>
            <a:r>
              <a:rPr lang="fi-FI" i="1" dirty="0">
                <a:solidFill>
                  <a:schemeClr val="accent1"/>
                </a:solidFill>
              </a:rPr>
              <a:t>. 28:19)</a:t>
            </a:r>
          </a:p>
        </p:txBody>
      </p:sp>
      <p:pic>
        <p:nvPicPr>
          <p:cNvPr id="23556" name="Picture 2" descr="C:\Users\Kirsi\Desktop\Sakramentit\evankeliumin lukeminen.jpg">
            <a:extLst>
              <a:ext uri="{FF2B5EF4-FFF2-40B4-BE49-F238E27FC236}">
                <a16:creationId xmlns:a16="http://schemas.microsoft.com/office/drawing/2014/main" id="{1339E030-361C-0356-A23B-4BC62850E2B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1638"/>
            <a:ext cx="4038600" cy="438308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tsikko 1">
            <a:extLst>
              <a:ext uri="{FF2B5EF4-FFF2-40B4-BE49-F238E27FC236}">
                <a16:creationId xmlns:a16="http://schemas.microsoft.com/office/drawing/2014/main" id="{529D1D21-595A-469B-4FA8-2EBD5D7C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HIUSTEN LEIKKAAMINEN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20D4A0-C83F-D8ED-BAC6-C434C43AB0B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Kastetapahtuman lopuksi kastettavalta leikataan vielä hiuksia päästä ristin muotoisesti. (Hiuksia leikataan neljältä sivulta hieman.)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Tämä leikkaaminen kuvaa kuuliaisuutta ja sitä, että ihminen täydellisesti antaa itsensä Jumalalle. Hiukset ovat voiman vertauskuva (Tuom.16:17).</a:t>
            </a:r>
          </a:p>
        </p:txBody>
      </p:sp>
      <p:pic>
        <p:nvPicPr>
          <p:cNvPr id="24580" name="Picture 2" descr="C:\Users\Kirsi\Desktop\Sakramentit\HIUSTEN LEIKKAUS.jpg">
            <a:extLst>
              <a:ext uri="{FF2B5EF4-FFF2-40B4-BE49-F238E27FC236}">
                <a16:creationId xmlns:a16="http://schemas.microsoft.com/office/drawing/2014/main" id="{594A6689-10A3-B7F6-F280-F3DC98A363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295525"/>
            <a:ext cx="4038600" cy="313531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1">
            <a:extLst>
              <a:ext uri="{FF2B5EF4-FFF2-40B4-BE49-F238E27FC236}">
                <a16:creationId xmlns:a16="http://schemas.microsoft.com/office/drawing/2014/main" id="{3A63ED20-617E-7EB8-7740-51FB8D98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KIRKKOON LIITTYMINEN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99E728-1535-015D-03B2-0A38F15DB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Kastetta ei uusita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>
                    <a:lumMod val="40000"/>
                    <a:lumOff val="60000"/>
                  </a:schemeClr>
                </a:solidFill>
              </a:rPr>
              <a:t>Mikäli aiemmin kastettu liittyy ortodoksiseen kirkkoon, liittyminen tapahtuu </a:t>
            </a:r>
            <a:r>
              <a:rPr lang="fi-FI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katumuksen ja voitelun sakramenttien </a:t>
            </a:r>
            <a:r>
              <a:rPr lang="fi-FI" dirty="0">
                <a:solidFill>
                  <a:schemeClr val="tx2">
                    <a:lumMod val="40000"/>
                    <a:lumOff val="60000"/>
                  </a:schemeClr>
                </a:solidFill>
              </a:rPr>
              <a:t>kautta.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tx2">
                    <a:lumMod val="40000"/>
                    <a:lumOff val="60000"/>
                  </a:schemeClr>
                </a:solidFill>
              </a:rPr>
              <a:t>Roomalaiskatolinen liittyy pelkän katumuksen sakramentin kautta, jos hänet on voideltu.</a:t>
            </a:r>
          </a:p>
        </p:txBody>
      </p:sp>
      <p:pic>
        <p:nvPicPr>
          <p:cNvPr id="25604" name="Picture 2" descr="D:\ORTOBOXI\Esineet\Mirhapullo ja sivellin.jpg">
            <a:extLst>
              <a:ext uri="{FF2B5EF4-FFF2-40B4-BE49-F238E27FC236}">
                <a16:creationId xmlns:a16="http://schemas.microsoft.com/office/drawing/2014/main" id="{72244CBD-AC4B-E8C3-F6F7-22A16959A69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7638" y="2063750"/>
            <a:ext cx="2879725" cy="35988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Otsikko 1">
            <a:extLst>
              <a:ext uri="{FF2B5EF4-FFF2-40B4-BE49-F238E27FC236}">
                <a16:creationId xmlns:a16="http://schemas.microsoft.com/office/drawing/2014/main" id="{5E3F5163-276D-C83E-30BD-8EBCE5B55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KUMMI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51CC5D-A317-719D-84B4-B28EE02F1D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Alkukirkossa kummin tehtävä oli todistaa kastettavan uskosta.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>
              <a:solidFill>
                <a:schemeClr val="accent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Kummeja oli yksi, miehellä mieskummi ja naisella naiskummi.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Kummin tehtävä on kasvattaa lapsi kirkon jäseneksi, siksi ainakin yhden kummin on oltava ortodoksi.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26628" name="Picture 2" descr="C:\Users\Kirsi\Desktop\Sakramentit\kummi.jpg">
            <a:extLst>
              <a:ext uri="{FF2B5EF4-FFF2-40B4-BE49-F238E27FC236}">
                <a16:creationId xmlns:a16="http://schemas.microsoft.com/office/drawing/2014/main" id="{1633CECB-A175-3462-7B72-2ADE13AABFF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1413" y="1600200"/>
            <a:ext cx="343217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>
            <a:extLst>
              <a:ext uri="{FF2B5EF4-FFF2-40B4-BE49-F238E27FC236}">
                <a16:creationId xmlns:a16="http://schemas.microsoft.com/office/drawing/2014/main" id="{46ACCD02-8AFD-FA01-9DEB-417ACFFEE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NIMENANTO</a:t>
            </a:r>
          </a:p>
        </p:txBody>
      </p:sp>
      <p:sp>
        <p:nvSpPr>
          <p:cNvPr id="4099" name="Sisällön paikkamerkki 2">
            <a:extLst>
              <a:ext uri="{FF2B5EF4-FFF2-40B4-BE49-F238E27FC236}">
                <a16:creationId xmlns:a16="http://schemas.microsoft.com/office/drawing/2014/main" id="{DADC599F-5E29-998D-FA81-3DAFEF16DD1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Kaste ei ole nimenantotilaisuus.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Nimenanto tehdään jo ennen kastetta.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</p:txBody>
      </p:sp>
      <p:pic>
        <p:nvPicPr>
          <p:cNvPr id="4100" name="Picture 2" descr="C:\Users\Kirsi\Desktop\Sakramentit\nimenanto.jpg">
            <a:extLst>
              <a:ext uri="{FF2B5EF4-FFF2-40B4-BE49-F238E27FC236}">
                <a16:creationId xmlns:a16="http://schemas.microsoft.com/office/drawing/2014/main" id="{D546217A-8173-155A-A0DA-1EB683739AC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57338"/>
            <a:ext cx="4038600" cy="37004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>
            <a:extLst>
              <a:ext uri="{FF2B5EF4-FFF2-40B4-BE49-F238E27FC236}">
                <a16:creationId xmlns:a16="http://schemas.microsoft.com/office/drawing/2014/main" id="{1BA20510-1C02-B158-7534-A9D8D4063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NIMENANTO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474F6A-2F78-1247-BAFC-ED8475CCEF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Lapsi tuodaan kahdeksan päivän ikäisenä kirkkoon nimenantoa varten </a:t>
            </a:r>
            <a:r>
              <a:rPr lang="fi-FI" dirty="0">
                <a:solidFill>
                  <a:schemeClr val="accent1"/>
                </a:solidFill>
              </a:rPr>
              <a:t>(</a:t>
            </a:r>
            <a:r>
              <a:rPr lang="fi-FI" i="1" dirty="0">
                <a:solidFill>
                  <a:schemeClr val="accent1"/>
                </a:solidFill>
              </a:rPr>
              <a:t>Luuk.2:21-23</a:t>
            </a:r>
            <a:r>
              <a:rPr lang="fi-FI" dirty="0">
                <a:solidFill>
                  <a:schemeClr val="accent1"/>
                </a:solidFill>
              </a:rPr>
              <a:t>).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>
                <a:solidFill>
                  <a:schemeClr val="accent1"/>
                </a:solidFill>
              </a:rPr>
              <a:t>Nykyään toimitetaan usein kotona.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Tai nimenanto tehdään kasteen yhteydessä.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i-FI" dirty="0"/>
          </a:p>
        </p:txBody>
      </p:sp>
      <p:pic>
        <p:nvPicPr>
          <p:cNvPr id="5124" name="Picture 2" descr="C:\Users\Kirsi\Desktop\Sakramentit\NIMENANTO2.jpg">
            <a:extLst>
              <a:ext uri="{FF2B5EF4-FFF2-40B4-BE49-F238E27FC236}">
                <a16:creationId xmlns:a16="http://schemas.microsoft.com/office/drawing/2014/main" id="{B0EC93E6-6CC3-E3E4-365C-82A4C629DEA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38325"/>
            <a:ext cx="4038600" cy="40497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>
            <a:extLst>
              <a:ext uri="{FF2B5EF4-FFF2-40B4-BE49-F238E27FC236}">
                <a16:creationId xmlns:a16="http://schemas.microsoft.com/office/drawing/2014/main" id="{A5C426EB-B6F7-03D6-B34B-A11579CC1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NIMENANTO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A3A330-C89B-3121-0710-383AC05839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781550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sz="3200" dirty="0">
                <a:solidFill>
                  <a:schemeClr val="tx2"/>
                </a:solidFill>
              </a:rPr>
              <a:t>Ortodoksisen perinteen mukaisesti lapselle annetaan vain yksi nimi, jonkun pyhän ihmisen mukaan.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3200" dirty="0">
                <a:solidFill>
                  <a:schemeClr val="tx2"/>
                </a:solidFill>
              </a:rPr>
              <a:t>Nimipäivä on tuon pyhän ihmisen muistopäivä.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3200" dirty="0">
                <a:solidFill>
                  <a:schemeClr val="tx2"/>
                </a:solidFill>
              </a:rPr>
              <a:t>Nimenannon yhteydessä pappi siunaa lapsen otsaa, suuta ja rintaa ja lausuu rukouksen nimeltä mainiten lapsen jo uudella nimellään.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sz="3200" dirty="0">
                <a:solidFill>
                  <a:schemeClr val="tx2"/>
                </a:solidFill>
              </a:rPr>
              <a:t>Kirkkoon tuotaessa pappi ottaa lapsen syliinsä ja kohottaa häntä ristin muotoon kirkon oven tai etuhuoneessa olevan Jumalansynnyttäjän ikonin edessä ja lausuu erillisen rukouksen.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dirty="0"/>
          </a:p>
        </p:txBody>
      </p:sp>
      <p:pic>
        <p:nvPicPr>
          <p:cNvPr id="6148" name="Picture 2" descr="C:\Users\Kirsi\Desktop\ikonit\ELPIS.jpg">
            <a:extLst>
              <a:ext uri="{FF2B5EF4-FFF2-40B4-BE49-F238E27FC236}">
                <a16:creationId xmlns:a16="http://schemas.microsoft.com/office/drawing/2014/main" id="{5737FE57-5B03-9253-AA90-A455DA1EEAC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5588" y="1600200"/>
            <a:ext cx="266382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>
            <a:extLst>
              <a:ext uri="{FF2B5EF4-FFF2-40B4-BE49-F238E27FC236}">
                <a16:creationId xmlns:a16="http://schemas.microsoft.com/office/drawing/2014/main" id="{9C029086-0815-7CA9-ADDB-3ECD85CB8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ENNEN KASTETTA</a:t>
            </a:r>
          </a:p>
        </p:txBody>
      </p:sp>
      <p:sp>
        <p:nvSpPr>
          <p:cNvPr id="7171" name="Sisällön paikkamerkki 2">
            <a:extLst>
              <a:ext uri="{FF2B5EF4-FFF2-40B4-BE49-F238E27FC236}">
                <a16:creationId xmlns:a16="http://schemas.microsoft.com/office/drawing/2014/main" id="{4E900C5D-F7DE-C015-42BC-2CBEEAEC7E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Kummi tuo lapsen esim. pyyhkeeseen käärittynä papin eteen.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>
              <a:solidFill>
                <a:schemeClr val="tx2"/>
              </a:solidFill>
            </a:endParaRPr>
          </a:p>
          <a:p>
            <a:pPr eaLnBrk="1" hangingPunct="1"/>
            <a:r>
              <a:rPr lang="fi-FI" altLang="fi-FI">
                <a:solidFill>
                  <a:schemeClr val="tx2"/>
                </a:solidFill>
              </a:rPr>
              <a:t>Pappi tekee lapsen otsaan ristinmerkin ja lausuu nimenantamis-rukouksen, jos nimenantotoimitus on toimittamatta. </a:t>
            </a:r>
          </a:p>
        </p:txBody>
      </p:sp>
      <p:pic>
        <p:nvPicPr>
          <p:cNvPr id="7172" name="Picture 2" descr="C:\Users\Kirsi\Desktop\Sakramentit\kastettava.jpg">
            <a:extLst>
              <a:ext uri="{FF2B5EF4-FFF2-40B4-BE49-F238E27FC236}">
                <a16:creationId xmlns:a16="http://schemas.microsoft.com/office/drawing/2014/main" id="{648B14A9-B0F4-96FA-038E-E06F5DB690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5213" y="1600200"/>
            <a:ext cx="358457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1">
            <a:extLst>
              <a:ext uri="{FF2B5EF4-FFF2-40B4-BE49-F238E27FC236}">
                <a16:creationId xmlns:a16="http://schemas.microsoft.com/office/drawing/2014/main" id="{A25EFB50-43A3-2343-DCB8-85E7CB46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RUKOUKSET ENNEN KASTETTA</a:t>
            </a:r>
          </a:p>
        </p:txBody>
      </p:sp>
      <p:sp>
        <p:nvSpPr>
          <p:cNvPr id="8195" name="Sisällön paikkamerkki 2">
            <a:extLst>
              <a:ext uri="{FF2B5EF4-FFF2-40B4-BE49-F238E27FC236}">
                <a16:creationId xmlns:a16="http://schemas.microsoft.com/office/drawing/2014/main" id="{3198B319-AE5B-0E36-A512-6B8B00B362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Nimenantoa seuraavat ns. </a:t>
            </a:r>
            <a:r>
              <a:rPr lang="fi-FI" altLang="fi-FI" b="1"/>
              <a:t>eksorkismirukoukset.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 b="1"/>
          </a:p>
          <a:p>
            <a:pPr eaLnBrk="1" hangingPunct="1"/>
            <a:r>
              <a:rPr lang="fi-FI" altLang="fi-FI"/>
              <a:t>Eksorkismi on sanan mukaisesti </a:t>
            </a:r>
            <a:r>
              <a:rPr lang="fi-FI" altLang="fi-FI" i="1"/>
              <a:t>'pahan pois karkottamista'</a:t>
            </a:r>
            <a:r>
              <a:rPr lang="fi-FI" altLang="fi-FI"/>
              <a:t>. </a:t>
            </a:r>
          </a:p>
        </p:txBody>
      </p:sp>
      <p:pic>
        <p:nvPicPr>
          <p:cNvPr id="8196" name="Picture 2" descr="C:\Users\Kirsi\Desktop\Sakramentit\EKSORKISMI.jpg">
            <a:extLst>
              <a:ext uri="{FF2B5EF4-FFF2-40B4-BE49-F238E27FC236}">
                <a16:creationId xmlns:a16="http://schemas.microsoft.com/office/drawing/2014/main" id="{45E5AA15-35B5-2248-2D8A-04E193CE87C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63713"/>
            <a:ext cx="4038600" cy="41989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>
            <a:extLst>
              <a:ext uri="{FF2B5EF4-FFF2-40B4-BE49-F238E27FC236}">
                <a16:creationId xmlns:a16="http://schemas.microsoft.com/office/drawing/2014/main" id="{0E6C4EA4-0967-604E-5992-A877387D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KYSYMYKSET KUMMILLE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C79D96-E8FD-2392-1915-45553BD121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Kummi vastaa kastettavan lapsen puolesta papin esittämiin kysymyksiin,</a:t>
            </a:r>
            <a:r>
              <a:rPr lang="fi-FI" dirty="0">
                <a:solidFill>
                  <a:schemeClr val="accent1"/>
                </a:solidFill>
              </a:rPr>
              <a:t> joissa kysytään pahasta hengestä luopumista ja Kristuksen puoleen kääntymistä.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Kummi lukee uskontunnustuksen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fi-FI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i-FI" dirty="0"/>
              <a:t>Siksi kummin on oltava ortodoksi.</a:t>
            </a:r>
          </a:p>
        </p:txBody>
      </p:sp>
      <p:pic>
        <p:nvPicPr>
          <p:cNvPr id="9220" name="Picture 2" descr="C:\Users\Kirsi\Desktop\Sakramentit\uskontunnustus.jpg">
            <a:extLst>
              <a:ext uri="{FF2B5EF4-FFF2-40B4-BE49-F238E27FC236}">
                <a16:creationId xmlns:a16="http://schemas.microsoft.com/office/drawing/2014/main" id="{732562FC-3A0E-57B2-8565-9199BF50377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82763"/>
            <a:ext cx="4038600" cy="41608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>
            <a:extLst>
              <a:ext uri="{FF2B5EF4-FFF2-40B4-BE49-F238E27FC236}">
                <a16:creationId xmlns:a16="http://schemas.microsoft.com/office/drawing/2014/main" id="{48FC0DDE-F91B-0413-07C6-A59ADF9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>
                <a:solidFill>
                  <a:schemeClr val="accent1"/>
                </a:solidFill>
              </a:rPr>
              <a:t>VEDENPYHITYS</a:t>
            </a:r>
          </a:p>
        </p:txBody>
      </p:sp>
      <p:sp>
        <p:nvSpPr>
          <p:cNvPr id="10243" name="Sisällön paikkamerkki 2">
            <a:extLst>
              <a:ext uri="{FF2B5EF4-FFF2-40B4-BE49-F238E27FC236}">
                <a16:creationId xmlns:a16="http://schemas.microsoft.com/office/drawing/2014/main" id="{7CA16DA4-D012-B219-8072-D537D42CB7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Varsinainen kaste alkaa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fi-FI" altLang="fi-FI"/>
          </a:p>
          <a:p>
            <a:pPr eaLnBrk="1" hangingPunct="1"/>
            <a:r>
              <a:rPr lang="fi-FI" altLang="fi-FI"/>
              <a:t>Pappi pyhittää kasteveden </a:t>
            </a:r>
            <a:r>
              <a:rPr lang="fi-FI" altLang="fi-FI">
                <a:solidFill>
                  <a:schemeClr val="accent1"/>
                </a:solidFill>
              </a:rPr>
              <a:t>rukouksilla ja tekemällä veteen ristinmerkin.</a:t>
            </a:r>
            <a:endParaRPr lang="fi-FI" altLang="fi-FI"/>
          </a:p>
          <a:p>
            <a:pPr eaLnBrk="1" hangingPunct="1"/>
            <a:r>
              <a:rPr lang="fi-FI" altLang="fi-FI"/>
              <a:t>Samoin hän siunaa kasteessa tarvittavan öljyn, </a:t>
            </a:r>
            <a:r>
              <a:rPr lang="fi-FI" altLang="fi-FI">
                <a:solidFill>
                  <a:schemeClr val="accent1"/>
                </a:solidFill>
              </a:rPr>
              <a:t>jota laitetaan hieman kasteastiaan.</a:t>
            </a:r>
          </a:p>
        </p:txBody>
      </p:sp>
      <p:pic>
        <p:nvPicPr>
          <p:cNvPr id="10244" name="Picture 2" descr="C:\Users\Kirsi\Desktop\Sakramentit\VEDENPYHITYS.jpg">
            <a:extLst>
              <a:ext uri="{FF2B5EF4-FFF2-40B4-BE49-F238E27FC236}">
                <a16:creationId xmlns:a16="http://schemas.microsoft.com/office/drawing/2014/main" id="{72463ABE-5A9D-7672-368A-7C18880329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341438"/>
            <a:ext cx="3273425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801</Words>
  <Application>Microsoft Office PowerPoint</Application>
  <PresentationFormat>Näytössä katseltava diaesitys (4:3)</PresentationFormat>
  <Paragraphs>117</Paragraphs>
  <Slides>25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Office-teema</vt:lpstr>
      <vt:lpstr>KASTE JA MIRHAVOITELU</vt:lpstr>
      <vt:lpstr>SAKRAMENTIT</vt:lpstr>
      <vt:lpstr>NIMENANTO</vt:lpstr>
      <vt:lpstr>NIMENANTO</vt:lpstr>
      <vt:lpstr>NIMENANTO</vt:lpstr>
      <vt:lpstr>ENNEN KASTETTA</vt:lpstr>
      <vt:lpstr>RUKOUKSET ENNEN KASTETTA</vt:lpstr>
      <vt:lpstr>KYSYMYKSET KUMMILLE</vt:lpstr>
      <vt:lpstr>VEDENPYHITYS</vt:lpstr>
      <vt:lpstr>ÖLJYVOITELU</vt:lpstr>
      <vt:lpstr>ÖLJYVOITELU</vt:lpstr>
      <vt:lpstr>KASTE</vt:lpstr>
      <vt:lpstr>KASTE</vt:lpstr>
      <vt:lpstr>KASTEPUKU</vt:lpstr>
      <vt:lpstr>KASTERISTI</vt:lpstr>
      <vt:lpstr>MIRHAVOITELU</vt:lpstr>
      <vt:lpstr>MIRHAVOITELU</vt:lpstr>
      <vt:lpstr>MIRHAVOITELU</vt:lpstr>
      <vt:lpstr>MIRHA</vt:lpstr>
      <vt:lpstr>KASTEASTIAN KIERTO</vt:lpstr>
      <vt:lpstr>KASTEASTIAN KIERTO</vt:lpstr>
      <vt:lpstr>EPISTOLAN JA EVANKELIUMIN LUKEMINEN</vt:lpstr>
      <vt:lpstr>HIUSTEN LEIKKAAMINEN</vt:lpstr>
      <vt:lpstr>KIRKKOON LIITTYMINEN</vt:lpstr>
      <vt:lpstr>KUMMI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KASTE JA MIRHAVOITELU</dc:title>
  <dc:creator>Kirsi Pajarinen</dc:creator>
  <cp:lastModifiedBy>Kaarina Lyhykainen</cp:lastModifiedBy>
  <cp:revision>46</cp:revision>
  <dcterms:created xsi:type="dcterms:W3CDTF">2012-03-05T14:22:31Z</dcterms:created>
  <dcterms:modified xsi:type="dcterms:W3CDTF">2024-09-30T11:54:32Z</dcterms:modified>
</cp:coreProperties>
</file>