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78" r:id="rId10"/>
    <p:sldId id="279" r:id="rId11"/>
    <p:sldId id="264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26" autoAdjust="0"/>
    <p:restoredTop sz="94660"/>
  </p:normalViewPr>
  <p:slideViewPr>
    <p:cSldViewPr>
      <p:cViewPr varScale="1">
        <p:scale>
          <a:sx n="150" d="100"/>
          <a:sy n="150" d="100"/>
        </p:scale>
        <p:origin x="2232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7901AEE-7B73-8487-90AC-8F00DFE5A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D543B-2DDA-455C-A96C-F8EF958A037A}" type="datetimeFigureOut">
              <a:rPr lang="fi-FI"/>
              <a:pPr>
                <a:defRPr/>
              </a:pPr>
              <a:t>17.10.2024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2A5DEBD-F206-6E58-9BDE-AC96D1CD6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2321977-F3ED-65EA-BA85-36B139D09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BC99D8-06AC-455D-B0F7-A80716AC2CF9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95529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65CCA9C-34E6-01C2-9A30-9DD54BFB0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8C87E-B879-4A3E-9A96-3B0DFE035008}" type="datetimeFigureOut">
              <a:rPr lang="fi-FI"/>
              <a:pPr>
                <a:defRPr/>
              </a:pPr>
              <a:t>17.10.2024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B06A287-DA3D-20F2-37D9-87DD500D2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5768B57-62B6-B571-B44D-3390A1EB9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F3D057-DFF2-4670-A5DE-1CBCA70D0E2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682693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FEC6B2E-A13D-091C-69A4-C78D14C10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5C721-28EC-4708-A759-AA1AF061A213}" type="datetimeFigureOut">
              <a:rPr lang="fi-FI"/>
              <a:pPr>
                <a:defRPr/>
              </a:pPr>
              <a:t>17.10.2024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E88272F-D429-83E8-DC73-7D739488C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2ADB329-F9CB-BBBD-A9A2-0A0F68A12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659761-75A6-450F-A939-50A6659FCE3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852813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02C89EC-05D3-7CC9-88E4-3A8FC1A85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E7375-8D81-4D7A-874B-F5801A1DE8C7}" type="datetimeFigureOut">
              <a:rPr lang="fi-FI"/>
              <a:pPr>
                <a:defRPr/>
              </a:pPr>
              <a:t>17.10.2024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A80D87D-6A70-E876-4C30-3E57C1355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DFA6AD3-5F68-0B57-61F9-5327F4B2B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E32E67-3094-47D3-AC88-A093CA04AAE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975996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5BE793B-DBFF-0F88-BFCD-94DE00913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A2B40-9970-4C82-A31B-837D7AF78F0B}" type="datetimeFigureOut">
              <a:rPr lang="fi-FI"/>
              <a:pPr>
                <a:defRPr/>
              </a:pPr>
              <a:t>17.10.2024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F7E2E4C-27F0-76CA-7EE7-437AA52A3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6012CA3-8C7A-352E-224E-DF35AE3D3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6309C4-610C-4C48-906E-1A39C0840F3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674475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8D049245-00E4-D7B7-8242-EA6E268A4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17917-B81F-43DA-92D7-459A0B12ACF7}" type="datetimeFigureOut">
              <a:rPr lang="fi-FI"/>
              <a:pPr>
                <a:defRPr/>
              </a:pPr>
              <a:t>17.10.2024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931E7293-3F40-AC14-4BFD-A00B418B0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0C17B3B9-68DF-A970-7B02-90490BB94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ABA186-81CB-4D2E-9644-832B80481CB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817140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CDC8B497-ADCC-4892-6FEA-535BD665D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1B277-CBE6-4113-9BE4-472D8A1FC0BF}" type="datetimeFigureOut">
              <a:rPr lang="fi-FI"/>
              <a:pPr>
                <a:defRPr/>
              </a:pPr>
              <a:t>17.10.2024</a:t>
            </a:fld>
            <a:endParaRPr lang="fi-FI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4514E9E7-12B8-93BA-3602-2685BC258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555C851D-228C-AFDB-5C15-44B1DADDA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15C7A1-1EEE-4601-8167-99A618D44AF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802799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98FEA88A-1454-46A8-D759-11CF1571F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14F8C-D11F-44ED-A890-6175FD0CB70D}" type="datetimeFigureOut">
              <a:rPr lang="fi-FI"/>
              <a:pPr>
                <a:defRPr/>
              </a:pPr>
              <a:t>17.10.2024</a:t>
            </a:fld>
            <a:endParaRPr lang="fi-FI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0AA52879-09D4-B1C1-D833-0C313D913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1CFB67BA-8EDE-196D-558A-D161F98C6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B3AB66-0566-4BFE-AC7B-4DCE231BCDA1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165107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>
            <a:extLst>
              <a:ext uri="{FF2B5EF4-FFF2-40B4-BE49-F238E27FC236}">
                <a16:creationId xmlns:a16="http://schemas.microsoft.com/office/drawing/2014/main" id="{9EF8AD32-7F5A-D208-F8B7-60A51C5C7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76030-6A2D-44DB-AA6D-6C78AC03710E}" type="datetimeFigureOut">
              <a:rPr lang="fi-FI"/>
              <a:pPr>
                <a:defRPr/>
              </a:pPr>
              <a:t>17.10.2024</a:t>
            </a:fld>
            <a:endParaRPr lang="fi-FI"/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CFBF6DF0-07B3-D05A-1D2D-DDA8F42EF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EF904F35-F81C-A7BC-174D-9280B3EDD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560E99-6D4E-4F11-AFC7-4040DC4C49F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171888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D9F3C425-F8F3-AF9B-FA36-7BEECAD66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FE78B-391C-4DB7-88E4-EC70CD3A5ED5}" type="datetimeFigureOut">
              <a:rPr lang="fi-FI"/>
              <a:pPr>
                <a:defRPr/>
              </a:pPr>
              <a:t>17.10.2024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9B2480D5-CB67-7F95-0AEB-F3926D933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58401C71-7320-2AAE-17B3-BFA02850D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72AFB5-8B82-43BC-A70A-C8E88EA9A70A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530548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AB65F342-2C8F-880F-56C3-76B3B0BAA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31CF9-ED07-4280-BAE2-1FAE55E955E2}" type="datetimeFigureOut">
              <a:rPr lang="fi-FI"/>
              <a:pPr>
                <a:defRPr/>
              </a:pPr>
              <a:t>17.10.2024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EC7973DB-2B58-9C83-9BD1-4CF1D8723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82E17E0A-B547-AC08-0590-D1F2BEBD8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FF6D61-5F29-44E9-A726-46127A8C0CBA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870116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>
            <a:extLst>
              <a:ext uri="{FF2B5EF4-FFF2-40B4-BE49-F238E27FC236}">
                <a16:creationId xmlns:a16="http://schemas.microsoft.com/office/drawing/2014/main" id="{A941FBF1-C9B0-E245-3948-58BA7121DF0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</a:p>
        </p:txBody>
      </p:sp>
      <p:sp>
        <p:nvSpPr>
          <p:cNvPr id="1027" name="Tekstin paikkamerkki 2">
            <a:extLst>
              <a:ext uri="{FF2B5EF4-FFF2-40B4-BE49-F238E27FC236}">
                <a16:creationId xmlns:a16="http://schemas.microsoft.com/office/drawing/2014/main" id="{1745DA6C-D063-D89A-AEE2-BFFED141B64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3502802-71CC-9B96-91F8-D53816991E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D89BEA-198C-4A09-BA62-E58B88309773}" type="datetimeFigureOut">
              <a:rPr lang="fi-FI"/>
              <a:pPr>
                <a:defRPr/>
              </a:pPr>
              <a:t>17.10.2024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A6FAD65-B987-6508-3BF9-B9C757F45D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021BD37-DDEE-7EF7-ED2F-7A46F97BEA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9B0C7CC-C171-42F8-8029-0EE388AB9896}" type="slidenum">
              <a:rPr lang="fi-FI" altLang="fi-FI"/>
              <a:pPr/>
              <a:t>‹#›</a:t>
            </a:fld>
            <a:endParaRPr lang="fi-FI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tsikko 1">
            <a:extLst>
              <a:ext uri="{FF2B5EF4-FFF2-40B4-BE49-F238E27FC236}">
                <a16:creationId xmlns:a16="http://schemas.microsoft.com/office/drawing/2014/main" id="{EF4FCB83-F7EA-64DC-F3B2-F833B61139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Munkkeus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B39E47B-3ED4-55F0-C71F-4DD92185C9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fi-FI" sz="2000" dirty="0">
                <a:solidFill>
                  <a:schemeClr val="tx2"/>
                </a:solidFill>
              </a:rPr>
              <a:t>Stefan Holm: Kirkon jäsenenä – Oppikirja 9. luokalle. Kappale 18.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fi-FI" sz="2000" dirty="0">
                <a:solidFill>
                  <a:schemeClr val="tx2"/>
                </a:solidFill>
              </a:rPr>
              <a:t>Kuvat: </a:t>
            </a:r>
            <a:r>
              <a:rPr lang="fi-FI" sz="2000" dirty="0" err="1">
                <a:solidFill>
                  <a:schemeClr val="tx2"/>
                </a:solidFill>
              </a:rPr>
              <a:t>www.ortoboxi.fi</a:t>
            </a:r>
            <a:endParaRPr lang="fi-FI" sz="2000" dirty="0"/>
          </a:p>
        </p:txBody>
      </p:sp>
      <p:pic>
        <p:nvPicPr>
          <p:cNvPr id="2052" name="Picture 2" descr="D:\KIRSI\Kuvitukset\Ullan nettisivut\Bannerit\logopienennetty.gif">
            <a:extLst>
              <a:ext uri="{FF2B5EF4-FFF2-40B4-BE49-F238E27FC236}">
                <a16:creationId xmlns:a16="http://schemas.microsoft.com/office/drawing/2014/main" id="{AD2E0F6A-1992-8177-1B10-54C30E259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5013325"/>
            <a:ext cx="3119437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tsikko 1">
            <a:extLst>
              <a:ext uri="{FF2B5EF4-FFF2-40B4-BE49-F238E27FC236}">
                <a16:creationId xmlns:a16="http://schemas.microsoft.com/office/drawing/2014/main" id="{AC0AD599-E8C2-2B3A-5752-E0EABAE56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fi-FI" altLang="fi-FI" sz="2400">
                <a:solidFill>
                  <a:schemeClr val="tx2"/>
                </a:solidFill>
              </a:rPr>
              <a:t>Tuohusten valmistus Suomen ortodoksisen kirkkokunnan käyttöön on Lintulan luostarin tehtävä.</a:t>
            </a:r>
          </a:p>
        </p:txBody>
      </p:sp>
      <p:pic>
        <p:nvPicPr>
          <p:cNvPr id="11267" name="Sisällön paikkamerkki 3" descr="lintula tuohustehdas3">
            <a:extLst>
              <a:ext uri="{FF2B5EF4-FFF2-40B4-BE49-F238E27FC236}">
                <a16:creationId xmlns:a16="http://schemas.microsoft.com/office/drawing/2014/main" id="{4C66398D-642E-CDCB-D9A7-84E3F951C8B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tsikko 1">
            <a:extLst>
              <a:ext uri="{FF2B5EF4-FFF2-40B4-BE49-F238E27FC236}">
                <a16:creationId xmlns:a16="http://schemas.microsoft.com/office/drawing/2014/main" id="{105D24D9-1DF2-8D0D-AFA6-4C49208F5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2FDC605-48C1-3AF1-D2D2-B7EF2A6B849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>
                <a:solidFill>
                  <a:schemeClr val="tx2"/>
                </a:solidFill>
              </a:rPr>
              <a:t>Munkin elämä voi vaikuttaa rajoitetulta.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fi-FI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dirty="0">
                <a:solidFill>
                  <a:schemeClr val="tx2"/>
                </a:solidFill>
              </a:rPr>
              <a:t>Onnellisuus on olotila, jonka voi löytää itsestään mm. elämällä Jumalan kanssa.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dirty="0">
                <a:solidFill>
                  <a:schemeClr val="tx2"/>
                </a:solidFill>
              </a:rPr>
              <a:t>Siksi voi luopua paljosta.</a:t>
            </a:r>
          </a:p>
        </p:txBody>
      </p:sp>
      <p:pic>
        <p:nvPicPr>
          <p:cNvPr id="12292" name="Picture 2" descr="C:\Users\Kirsi\Desktop\verkossa\Kirkollinen esineistö\lampukkaaa.jpg">
            <a:extLst>
              <a:ext uri="{FF2B5EF4-FFF2-40B4-BE49-F238E27FC236}">
                <a16:creationId xmlns:a16="http://schemas.microsoft.com/office/drawing/2014/main" id="{B8571BB9-5002-104A-F0E5-B4FE4B86BBE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5" y="1125538"/>
            <a:ext cx="3011488" cy="452596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tsikko 1">
            <a:extLst>
              <a:ext uri="{FF2B5EF4-FFF2-40B4-BE49-F238E27FC236}">
                <a16:creationId xmlns:a16="http://schemas.microsoft.com/office/drawing/2014/main" id="{24F8D5A6-3578-8346-15A3-DEBB1C4C4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 Historiaa: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9F3D72-6A61-95CA-1A5B-0C9125871B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557338"/>
            <a:ext cx="4038600" cy="4568825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Munkkeja on aina ollut kirkossa.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Luostarilaitos syntyi 300-luvulla.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Ensimmäiset munkit elivät Egyptin ja Syyrian erämaissa mm. protestina maallistumista vastaan.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EFC1FDA-4001-105F-5AC8-536887E9666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2000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2000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2000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2000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2000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2000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2000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2000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2000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2000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2000" dirty="0">
                <a:solidFill>
                  <a:schemeClr val="tx2"/>
                </a:solidFill>
              </a:rPr>
              <a:t>	Maria Egyptiläinen kilvoitteli 500-luvulla erämaassa.</a:t>
            </a:r>
          </a:p>
        </p:txBody>
      </p:sp>
      <p:pic>
        <p:nvPicPr>
          <p:cNvPr id="13317" name="Picture 3" descr="D:\ORTOBOXI\Kuvapankki nettiin\ikonit\Maria Egyptiläinen.jpg">
            <a:extLst>
              <a:ext uri="{FF2B5EF4-FFF2-40B4-BE49-F238E27FC236}">
                <a16:creationId xmlns:a16="http://schemas.microsoft.com/office/drawing/2014/main" id="{4D174CEA-ACA6-D904-7D43-5E55FE442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5" y="1700213"/>
            <a:ext cx="394176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tsikko 1">
            <a:extLst>
              <a:ext uri="{FF2B5EF4-FFF2-40B4-BE49-F238E27FC236}">
                <a16:creationId xmlns:a16="http://schemas.microsoft.com/office/drawing/2014/main" id="{DFFD0C77-7CF2-4A44-9E0B-459D5D5B1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Luostarien muodot: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A528B65-D4D6-01C9-1BD2-AB8F1C11015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b="1" dirty="0" err="1"/>
              <a:t>Kinobialuostari</a:t>
            </a:r>
            <a:r>
              <a:rPr lang="fi-FI" b="1" dirty="0"/>
              <a:t>:</a:t>
            </a:r>
            <a:r>
              <a:rPr lang="fi-FI" dirty="0"/>
              <a:t> yhteiselämäluostari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b="1" dirty="0"/>
              <a:t>Erakot</a:t>
            </a:r>
            <a:r>
              <a:rPr lang="fi-FI" dirty="0"/>
              <a:t> elivät yksinäisyydessä ja osallistuivat yhdessä jumalanpalveluksiin.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Kolmantena näiden välimuoto: munkit elivät </a:t>
            </a:r>
            <a:r>
              <a:rPr lang="fi-FI" b="1" dirty="0"/>
              <a:t>pienissä ryhmissä</a:t>
            </a:r>
            <a:r>
              <a:rPr lang="fi-FI" dirty="0"/>
              <a:t>. 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9A373F4-09B9-CC3B-DDAA-33BD1126C41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dirty="0"/>
              <a:t>	</a:t>
            </a:r>
            <a:r>
              <a:rPr lang="fi-FI" sz="2600" dirty="0">
                <a:solidFill>
                  <a:schemeClr val="tx2"/>
                </a:solidFill>
              </a:rPr>
              <a:t>Valamon luostari on </a:t>
            </a:r>
            <a:r>
              <a:rPr lang="fi-FI" sz="2600" dirty="0" err="1">
                <a:solidFill>
                  <a:schemeClr val="tx2"/>
                </a:solidFill>
              </a:rPr>
              <a:t>kinobialuostari</a:t>
            </a:r>
            <a:r>
              <a:rPr lang="fi-FI" sz="2600" dirty="0">
                <a:solidFill>
                  <a:schemeClr val="tx2"/>
                </a:solidFill>
              </a:rPr>
              <a:t>.</a:t>
            </a:r>
          </a:p>
        </p:txBody>
      </p:sp>
      <p:pic>
        <p:nvPicPr>
          <p:cNvPr id="14341" name="Picture 2" descr="C:\Users\Kirsi\Desktop\verkossa\uusi valamo\UV_Y0D0169.jpg">
            <a:extLst>
              <a:ext uri="{FF2B5EF4-FFF2-40B4-BE49-F238E27FC236}">
                <a16:creationId xmlns:a16="http://schemas.microsoft.com/office/drawing/2014/main" id="{4EFA074A-D9E7-7A1B-C0E6-4BD8562BC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205038"/>
            <a:ext cx="4057650" cy="270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tsikko 1">
            <a:extLst>
              <a:ext uri="{FF2B5EF4-FFF2-40B4-BE49-F238E27FC236}">
                <a16:creationId xmlns:a16="http://schemas.microsoft.com/office/drawing/2014/main" id="{D2CAAF9B-9607-AAB3-AAEE-974369D0F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Lupaukset:</a:t>
            </a:r>
          </a:p>
        </p:txBody>
      </p:sp>
      <p:sp>
        <p:nvSpPr>
          <p:cNvPr id="15363" name="Sisällön paikkamerkki 2">
            <a:extLst>
              <a:ext uri="{FF2B5EF4-FFF2-40B4-BE49-F238E27FC236}">
                <a16:creationId xmlns:a16="http://schemas.microsoft.com/office/drawing/2014/main" id="{F9CE228E-E95A-E193-AB4A-BF9598700A2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Munkki/nunna sitoutuu</a:t>
            </a:r>
          </a:p>
          <a:p>
            <a:pPr lvl="1" eaLnBrk="1" hangingPunct="1"/>
            <a:r>
              <a:rPr lang="fi-FI" altLang="fi-FI"/>
              <a:t>Kuuliaisuuteen</a:t>
            </a:r>
          </a:p>
          <a:p>
            <a:pPr lvl="1" eaLnBrk="1" hangingPunct="1"/>
            <a:r>
              <a:rPr lang="fi-FI" altLang="fi-FI"/>
              <a:t>Köyhyyteen </a:t>
            </a:r>
            <a:r>
              <a:rPr lang="fi-FI" altLang="fi-FI">
                <a:solidFill>
                  <a:schemeClr val="tx2"/>
                </a:solidFill>
              </a:rPr>
              <a:t>(omaisuudettomuuteen)</a:t>
            </a:r>
          </a:p>
          <a:p>
            <a:pPr lvl="1" eaLnBrk="1" hangingPunct="1"/>
            <a:r>
              <a:rPr lang="fi-FI" altLang="fi-FI"/>
              <a:t>Selibaattiin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endParaRPr lang="fi-FI" altLang="fi-FI"/>
          </a:p>
        </p:txBody>
      </p:sp>
      <p:pic>
        <p:nvPicPr>
          <p:cNvPr id="15364" name="Picture 2" descr="D:\ORTOBOXI\munkkikuvat\Pääsiäismunamunkki.jpg">
            <a:extLst>
              <a:ext uri="{FF2B5EF4-FFF2-40B4-BE49-F238E27FC236}">
                <a16:creationId xmlns:a16="http://schemas.microsoft.com/office/drawing/2014/main" id="{05EFDAAF-9422-5D3D-D4A5-1DE98699C07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59375" y="1600200"/>
            <a:ext cx="3016250" cy="452596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tsikko 1">
            <a:extLst>
              <a:ext uri="{FF2B5EF4-FFF2-40B4-BE49-F238E27FC236}">
                <a16:creationId xmlns:a16="http://schemas.microsoft.com/office/drawing/2014/main" id="{564592E9-0655-231D-1B47-36D551EF2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Kuuliaisuus: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DBC3936-34EB-AED3-339A-A7257DBC41C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>
                <a:solidFill>
                  <a:schemeClr val="tx2"/>
                </a:solidFill>
              </a:rPr>
              <a:t>On vaikein lupaus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Munkin tai nunnan täytyy olla kuuliainen luostarin johtajalle.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dirty="0">
                <a:solidFill>
                  <a:schemeClr val="tx2"/>
                </a:solidFill>
              </a:rPr>
              <a:t>Oma vapaa tahto sopeutetaan </a:t>
            </a:r>
            <a:r>
              <a:rPr lang="fi-FI" dirty="0" err="1">
                <a:solidFill>
                  <a:schemeClr val="tx2"/>
                </a:solidFill>
              </a:rPr>
              <a:t>igumenin</a:t>
            </a:r>
            <a:r>
              <a:rPr lang="fi-FI" dirty="0">
                <a:solidFill>
                  <a:schemeClr val="tx2"/>
                </a:solidFill>
              </a:rPr>
              <a:t> tahdon alaisuuteen.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dirty="0">
                <a:solidFill>
                  <a:schemeClr val="tx2"/>
                </a:solidFill>
              </a:rPr>
              <a:t>Tämä kilvoittelu vähentää itsekkyyttä.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9807958-8F0B-BCFC-C681-05E4854B77F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dirty="0">
                <a:solidFill>
                  <a:schemeClr val="tx2"/>
                </a:solidFill>
              </a:rPr>
              <a:t>	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2200" dirty="0">
                <a:solidFill>
                  <a:schemeClr val="tx2"/>
                </a:solidFill>
              </a:rPr>
              <a:t>	Lintulan luostarin johtaja, </a:t>
            </a:r>
            <a:r>
              <a:rPr lang="fi-FI" sz="2200" dirty="0" err="1">
                <a:solidFill>
                  <a:schemeClr val="tx2"/>
                </a:solidFill>
              </a:rPr>
              <a:t>igumenia</a:t>
            </a:r>
            <a:r>
              <a:rPr lang="fi-FI" sz="2200" dirty="0">
                <a:solidFill>
                  <a:schemeClr val="tx2"/>
                </a:solidFill>
              </a:rPr>
              <a:t> Marina</a:t>
            </a:r>
          </a:p>
        </p:txBody>
      </p:sp>
      <p:pic>
        <p:nvPicPr>
          <p:cNvPr id="16389" name="Picture 2" descr="C:\Users\Kirsi\Desktop\verkossa\Lintulan luostari\marina.jpg">
            <a:extLst>
              <a:ext uri="{FF2B5EF4-FFF2-40B4-BE49-F238E27FC236}">
                <a16:creationId xmlns:a16="http://schemas.microsoft.com/office/drawing/2014/main" id="{D763CCD9-FAFB-2BFA-E7E4-4F6D44BE1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700213"/>
            <a:ext cx="2586038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tsikko 1">
            <a:extLst>
              <a:ext uri="{FF2B5EF4-FFF2-40B4-BE49-F238E27FC236}">
                <a16:creationId xmlns:a16="http://schemas.microsoft.com/office/drawing/2014/main" id="{051FF3A1-FD72-6EE9-2020-9E6C21167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Omaisuudettomuus</a:t>
            </a:r>
          </a:p>
        </p:txBody>
      </p:sp>
      <p:sp>
        <p:nvSpPr>
          <p:cNvPr id="17411" name="Sisällön paikkamerkki 2">
            <a:extLst>
              <a:ext uri="{FF2B5EF4-FFF2-40B4-BE49-F238E27FC236}">
                <a16:creationId xmlns:a16="http://schemas.microsoft.com/office/drawing/2014/main" id="{6E29D75B-7BF8-48E2-C45B-00BBAAC39ED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Munkin ei pidä omistaa mitään.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/>
          </a:p>
          <a:p>
            <a:pPr eaLnBrk="1" hangingPunct="1"/>
            <a:r>
              <a:rPr lang="fi-FI" altLang="fi-FI"/>
              <a:t>Hän saa kaiken elämälle tarpeellisen luostarista.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/>
          </a:p>
          <a:p>
            <a:pPr eaLnBrk="1" hangingPunct="1"/>
            <a:r>
              <a:rPr lang="fi-FI" altLang="fi-FI"/>
              <a:t>Omaisuuteen tai esineisiin ei pidä kiintyä.</a:t>
            </a:r>
          </a:p>
        </p:txBody>
      </p:sp>
      <p:pic>
        <p:nvPicPr>
          <p:cNvPr id="17412" name="Picture 2" descr="D:\ORTOBOXI\munkkikuvat\munkki_lappari.gif">
            <a:extLst>
              <a:ext uri="{FF2B5EF4-FFF2-40B4-BE49-F238E27FC236}">
                <a16:creationId xmlns:a16="http://schemas.microsoft.com/office/drawing/2014/main" id="{42CBC0A4-874C-28C9-75CC-37446A3BEE7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1196975"/>
            <a:ext cx="4038600" cy="4244975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tsikko 1">
            <a:extLst>
              <a:ext uri="{FF2B5EF4-FFF2-40B4-BE49-F238E27FC236}">
                <a16:creationId xmlns:a16="http://schemas.microsoft.com/office/drawing/2014/main" id="{2B1FD685-D5DF-C65E-2293-C8C39E83B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Selibaatti</a:t>
            </a:r>
          </a:p>
        </p:txBody>
      </p:sp>
      <p:sp>
        <p:nvSpPr>
          <p:cNvPr id="18435" name="Sisällön paikkamerkki 2">
            <a:extLst>
              <a:ext uri="{FF2B5EF4-FFF2-40B4-BE49-F238E27FC236}">
                <a16:creationId xmlns:a16="http://schemas.microsoft.com/office/drawing/2014/main" id="{E154EDC3-4C64-BED1-4E4A-B33F0C25B48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Tarkoittaa naimattomuutta ja seksisuhteista kieltäytymistä.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/>
          </a:p>
          <a:p>
            <a:pPr eaLnBrk="1" hangingPunct="1"/>
            <a:r>
              <a:rPr lang="fi-FI" altLang="fi-FI">
                <a:solidFill>
                  <a:schemeClr val="tx2"/>
                </a:solidFill>
              </a:rPr>
              <a:t>Puhtaus on pyrkimystä evankeliumin mukaiseen elämään.</a:t>
            </a:r>
          </a:p>
        </p:txBody>
      </p:sp>
      <p:sp>
        <p:nvSpPr>
          <p:cNvPr id="18436" name="Sisällön paikkamerkki 3">
            <a:extLst>
              <a:ext uri="{FF2B5EF4-FFF2-40B4-BE49-F238E27FC236}">
                <a16:creationId xmlns:a16="http://schemas.microsoft.com/office/drawing/2014/main" id="{75703BEE-36C4-2401-9CA3-B9FF42E336E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fi-FI" altLang="fi-FI"/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/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/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/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/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fi-FI" altLang="fi-FI" sz="2000">
                <a:solidFill>
                  <a:schemeClr val="tx2"/>
                </a:solidFill>
              </a:rPr>
              <a:t>Munkki ei voi avioitua.</a:t>
            </a:r>
          </a:p>
        </p:txBody>
      </p:sp>
      <p:pic>
        <p:nvPicPr>
          <p:cNvPr id="18437" name="Picture 3" descr="C:\Users\Kirsi\Desktop\verkossa\Kirkollinen esineistö\on jo\e_kruunut.jpg">
            <a:extLst>
              <a:ext uri="{FF2B5EF4-FFF2-40B4-BE49-F238E27FC236}">
                <a16:creationId xmlns:a16="http://schemas.microsoft.com/office/drawing/2014/main" id="{72ACAD76-75B0-B664-AE0E-1208E00E2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205038"/>
            <a:ext cx="3657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tsikko 1">
            <a:extLst>
              <a:ext uri="{FF2B5EF4-FFF2-40B4-BE49-F238E27FC236}">
                <a16:creationId xmlns:a16="http://schemas.microsoft.com/office/drawing/2014/main" id="{060CA36F-371C-CF91-039F-C8C2D92B8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Munkkeuden ”asteet”</a:t>
            </a:r>
            <a:endParaRPr lang="fi-FI" altLang="fi-FI" b="1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9947DE5-7999-DEAB-4C11-27D841B98A9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Luostariin tulija tutustuu ensin luostarielämään </a:t>
            </a:r>
            <a:r>
              <a:rPr lang="fi-FI" b="1" dirty="0"/>
              <a:t>kokelaana</a:t>
            </a:r>
            <a:r>
              <a:rPr lang="fi-FI" dirty="0"/>
              <a:t>, sitten hänet voidaan hyväksyä </a:t>
            </a:r>
            <a:r>
              <a:rPr lang="fi-FI" b="1" dirty="0"/>
              <a:t>noviisiksi.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Tämän tutustumisajan kesto riippuu hakijasta.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dirty="0">
                <a:solidFill>
                  <a:schemeClr val="tx2"/>
                </a:solidFill>
              </a:rPr>
              <a:t>Luostariin tulijan on oltava täysi-ikäinen.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E59B87E3-CD45-8E9D-74B9-FFD78F604FF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1800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1800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1800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1800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1800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1800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1800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1800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1800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1800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1800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1800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1800" dirty="0">
                <a:solidFill>
                  <a:schemeClr val="tx2"/>
                </a:solidFill>
              </a:rPr>
              <a:t>	Noviisi saa luostariasukseen mustan viitan. Kokelas kulkee omissa vaatteissaan.</a:t>
            </a:r>
          </a:p>
        </p:txBody>
      </p:sp>
      <p:pic>
        <p:nvPicPr>
          <p:cNvPr id="19461" name="Picture 3" descr="D:\ORTOBOXI\tuunaa pappi\vaatteet\tp_alusviittamustajpg.jpg">
            <a:extLst>
              <a:ext uri="{FF2B5EF4-FFF2-40B4-BE49-F238E27FC236}">
                <a16:creationId xmlns:a16="http://schemas.microsoft.com/office/drawing/2014/main" id="{1AC3D6FC-E375-BD40-4D5A-36EAE59EE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557338"/>
            <a:ext cx="2314575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tsikko 1">
            <a:extLst>
              <a:ext uri="{FF2B5EF4-FFF2-40B4-BE49-F238E27FC236}">
                <a16:creationId xmlns:a16="http://schemas.microsoft.com/office/drawing/2014/main" id="{032FD4D8-CD4B-E020-BE3B-E33A40270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Viitankantajamunkki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4DADA15-2CC3-6FB1-4001-ADDE6D0F41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Tavallisesti vihitään ensin </a:t>
            </a:r>
            <a:r>
              <a:rPr lang="fi-FI" b="1" dirty="0"/>
              <a:t>viitankantajamunkiksi</a:t>
            </a:r>
            <a:r>
              <a:rPr lang="fi-FI" dirty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Nyt hän on veljestön jäsen.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fi-FI" dirty="0"/>
          </a:p>
          <a:p>
            <a:pPr eaLnBrk="1" fontAlgn="auto" hangingPunct="1">
              <a:spcAft>
                <a:spcPts val="0"/>
              </a:spcAft>
              <a:defRPr/>
            </a:pPr>
            <a:endParaRPr lang="fi-FI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1700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1700" dirty="0">
                <a:solidFill>
                  <a:schemeClr val="tx2"/>
                </a:solidFill>
              </a:rPr>
              <a:t>	Vanhan Valamon luostarin pääkirkko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</p:txBody>
      </p:sp>
      <p:pic>
        <p:nvPicPr>
          <p:cNvPr id="20484" name="Picture 2" descr="C:\Users\Kirsi\Desktop\verkossa\vanha valamo\LV 17.jpg">
            <a:extLst>
              <a:ext uri="{FF2B5EF4-FFF2-40B4-BE49-F238E27FC236}">
                <a16:creationId xmlns:a16="http://schemas.microsoft.com/office/drawing/2014/main" id="{DC19A4AF-B9BD-8384-32EE-1C2C761D5C1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70463" y="1600200"/>
            <a:ext cx="3394075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tsikko 1">
            <a:extLst>
              <a:ext uri="{FF2B5EF4-FFF2-40B4-BE49-F238E27FC236}">
                <a16:creationId xmlns:a16="http://schemas.microsoft.com/office/drawing/2014/main" id="{2756C5F3-8C66-1996-1FBF-E0028FC80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 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7951CE7D-0695-CD4D-62E9-5F3D730C458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Munkiksi vihkiminen on portti uuteen elämään.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/>
          </a:p>
          <a:p>
            <a:pPr eaLnBrk="1" hangingPunct="1"/>
            <a:r>
              <a:rPr lang="fi-FI" altLang="fi-FI"/>
              <a:t>Munkki saa uuden nimen.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/>
          </a:p>
          <a:p>
            <a:pPr eaLnBrk="1" hangingPunct="1"/>
            <a:r>
              <a:rPr lang="fi-FI" altLang="fi-FI"/>
              <a:t>Munkkeus on kuin avioliitto – ”puolisona” on Kristus.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/>
          </a:p>
        </p:txBody>
      </p:sp>
      <p:pic>
        <p:nvPicPr>
          <p:cNvPr id="3076" name="Picture 2" descr="D:\ORTOBOXI\munkkikuvat\etusivun-munkki.gif">
            <a:extLst>
              <a:ext uri="{FF2B5EF4-FFF2-40B4-BE49-F238E27FC236}">
                <a16:creationId xmlns:a16="http://schemas.microsoft.com/office/drawing/2014/main" id="{2B335737-2AB0-AF8D-F05D-AAD93F6410C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6675" y="1600200"/>
            <a:ext cx="3041650" cy="4525963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tsikko 1">
            <a:extLst>
              <a:ext uri="{FF2B5EF4-FFF2-40B4-BE49-F238E27FC236}">
                <a16:creationId xmlns:a16="http://schemas.microsoft.com/office/drawing/2014/main" id="{C69314B7-6C2D-7645-9BB3-9A258CC11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Munkki</a:t>
            </a:r>
          </a:p>
        </p:txBody>
      </p:sp>
      <p:sp>
        <p:nvSpPr>
          <p:cNvPr id="21507" name="Sisällön paikkamerkki 2">
            <a:extLst>
              <a:ext uri="{FF2B5EF4-FFF2-40B4-BE49-F238E27FC236}">
                <a16:creationId xmlns:a16="http://schemas.microsoft.com/office/drawing/2014/main" id="{8CD5815A-2E3C-D019-AF7F-405C0E760B6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Vasta varsinaiseksi munkiksi vihittävä antaa lupaukset.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/>
          </a:p>
          <a:p>
            <a:pPr eaLnBrk="1" hangingPunct="1"/>
            <a:r>
              <a:rPr lang="fi-FI" altLang="fi-FI"/>
              <a:t>Munkki saa myös uuden nimen.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/>
          </a:p>
        </p:txBody>
      </p:sp>
      <p:sp>
        <p:nvSpPr>
          <p:cNvPr id="21508" name="Sisällön paikkamerkki 5">
            <a:extLst>
              <a:ext uri="{FF2B5EF4-FFF2-40B4-BE49-F238E27FC236}">
                <a16:creationId xmlns:a16="http://schemas.microsoft.com/office/drawing/2014/main" id="{2AF51CF4-A9BD-A3F9-6D0E-1A8DE774328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fi-FI" altLang="fi-FI"/>
              <a:t>	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 sz="2000">
              <a:solidFill>
                <a:schemeClr val="tx2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 sz="2000">
              <a:solidFill>
                <a:schemeClr val="tx2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 sz="2000">
              <a:solidFill>
                <a:schemeClr val="tx2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 sz="2000">
              <a:solidFill>
                <a:schemeClr val="tx2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 sz="2000">
              <a:solidFill>
                <a:schemeClr val="tx2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 sz="2000">
              <a:solidFill>
                <a:schemeClr val="tx2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 sz="2000">
              <a:solidFill>
                <a:schemeClr val="tx2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 sz="2000">
              <a:solidFill>
                <a:schemeClr val="tx2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 sz="2000">
              <a:solidFill>
                <a:schemeClr val="tx2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fi-FI" altLang="fi-FI" sz="2000">
                <a:solidFill>
                  <a:schemeClr val="tx2"/>
                </a:solidFill>
              </a:rPr>
              <a:t>	Joensuun piispa Arseni on siviilinimeltään Jorma Heikkinen.</a:t>
            </a:r>
          </a:p>
        </p:txBody>
      </p:sp>
      <p:pic>
        <p:nvPicPr>
          <p:cNvPr id="21509" name="Picture 4" descr="C:\Users\Kirsi\Desktop\boxiin\arseni4.JPG">
            <a:extLst>
              <a:ext uri="{FF2B5EF4-FFF2-40B4-BE49-F238E27FC236}">
                <a16:creationId xmlns:a16="http://schemas.microsoft.com/office/drawing/2014/main" id="{6E7AB070-EFD9-6268-C69A-BCB4FA35A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268413"/>
            <a:ext cx="2763838" cy="414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tsikko 1">
            <a:extLst>
              <a:ext uri="{FF2B5EF4-FFF2-40B4-BE49-F238E27FC236}">
                <a16:creationId xmlns:a16="http://schemas.microsoft.com/office/drawing/2014/main" id="{E4F575D5-A71B-F8F2-8F40-F683BEF9F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Skeemamunkki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A84E523-3F8F-FFA8-9044-508AD55717D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Kokenut vanhus voidaan vihkiä </a:t>
            </a:r>
            <a:r>
              <a:rPr lang="fi-FI" b="1" dirty="0"/>
              <a:t>skeemamunkiksi</a:t>
            </a:r>
            <a:r>
              <a:rPr lang="fi-FI" dirty="0"/>
              <a:t>, jolloin hänen tehtävänsä on ainoastaan rukoilla.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EF048EE-75A3-AACA-BA63-36415D60FFC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2000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2000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2000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2000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2000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2000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2000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2000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2000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1800" dirty="0">
                <a:solidFill>
                  <a:schemeClr val="tx2"/>
                </a:solidFill>
              </a:rPr>
              <a:t>	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1800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1800" dirty="0">
                <a:solidFill>
                  <a:schemeClr val="tx2"/>
                </a:solidFill>
              </a:rPr>
              <a:t>	</a:t>
            </a:r>
            <a:r>
              <a:rPr lang="fi-FI" sz="1800" dirty="0" err="1">
                <a:solidFill>
                  <a:schemeClr val="tx2"/>
                </a:solidFill>
              </a:rPr>
              <a:t>Pyhittäjäisät</a:t>
            </a:r>
            <a:r>
              <a:rPr lang="fi-FI" sz="1800" dirty="0">
                <a:solidFill>
                  <a:schemeClr val="tx2"/>
                </a:solidFill>
              </a:rPr>
              <a:t> kuvataan ikoneihin usein skeemamunkin asuun pukeutuneena. Sergei Valamolainen.</a:t>
            </a:r>
          </a:p>
        </p:txBody>
      </p:sp>
      <p:pic>
        <p:nvPicPr>
          <p:cNvPr id="22533" name="Picture 3" descr="C:\Users\Kirsi\Desktop\verkossa\uusi valamo\UV_Y0D0335.jpg">
            <a:extLst>
              <a:ext uri="{FF2B5EF4-FFF2-40B4-BE49-F238E27FC236}">
                <a16:creationId xmlns:a16="http://schemas.microsoft.com/office/drawing/2014/main" id="{7BF085AF-75E9-8F38-83EC-FF82EAE84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268413"/>
            <a:ext cx="2592387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tsikko 1">
            <a:extLst>
              <a:ext uri="{FF2B5EF4-FFF2-40B4-BE49-F238E27FC236}">
                <a16:creationId xmlns:a16="http://schemas.microsoft.com/office/drawing/2014/main" id="{40CB5503-799D-642E-2E54-2969B59DA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Munkki pappina</a:t>
            </a:r>
          </a:p>
        </p:txBody>
      </p:sp>
      <p:sp>
        <p:nvSpPr>
          <p:cNvPr id="23555" name="Sisällön paikkamerkki 2">
            <a:extLst>
              <a:ext uri="{FF2B5EF4-FFF2-40B4-BE49-F238E27FC236}">
                <a16:creationId xmlns:a16="http://schemas.microsoft.com/office/drawing/2014/main" id="{98A3C077-7408-DDFF-446F-DE021743760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fi-FI" altLang="fi-FI" sz="2200"/>
              <a:t>Diakoniksi vihitty munkki on </a:t>
            </a:r>
            <a:r>
              <a:rPr lang="fi-FI" altLang="fi-FI" sz="2200" b="1"/>
              <a:t>munkkidiakoni</a:t>
            </a:r>
            <a:r>
              <a:rPr lang="fi-FI" altLang="fi-FI" sz="2200"/>
              <a:t>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 sz="2200"/>
          </a:p>
          <a:p>
            <a:pPr eaLnBrk="1" hangingPunct="1"/>
            <a:r>
              <a:rPr lang="fi-FI" altLang="fi-FI" sz="2200"/>
              <a:t>Papiksi vihitty on </a:t>
            </a:r>
            <a:r>
              <a:rPr lang="fi-FI" altLang="fi-FI" sz="2200" b="1"/>
              <a:t>pappismunkki.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 sz="2200" b="1"/>
          </a:p>
          <a:p>
            <a:pPr eaLnBrk="1" hangingPunct="1"/>
            <a:r>
              <a:rPr lang="fi-FI" altLang="fi-FI" sz="2200"/>
              <a:t>Ansioitunut pappismunkki voi saada </a:t>
            </a:r>
            <a:r>
              <a:rPr lang="fi-FI" altLang="fi-FI" sz="2200" b="1"/>
              <a:t>arkkimandriitan </a:t>
            </a:r>
            <a:r>
              <a:rPr lang="fi-FI" altLang="fi-FI" sz="2200"/>
              <a:t>arvon. Se vastaa rovastin arvoa luostarissa.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 sz="2200"/>
          </a:p>
          <a:p>
            <a:pPr eaLnBrk="1" hangingPunct="1"/>
            <a:r>
              <a:rPr lang="fi-FI" altLang="fi-FI" sz="2200"/>
              <a:t>Luostarin johtaja on </a:t>
            </a:r>
            <a:r>
              <a:rPr lang="fi-FI" altLang="fi-FI" sz="2200" b="1"/>
              <a:t>igumeni</a:t>
            </a:r>
            <a:r>
              <a:rPr lang="fi-FI" altLang="fi-FI" sz="2200"/>
              <a:t> ja naisluostarin </a:t>
            </a:r>
            <a:r>
              <a:rPr lang="fi-FI" altLang="fi-FI" sz="2200" b="1"/>
              <a:t>igumenia.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2B7C3F5-1747-06B1-DF61-0F58D73B6B0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dirty="0"/>
              <a:t>	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2600" dirty="0">
                <a:solidFill>
                  <a:schemeClr val="tx2"/>
                </a:solidFill>
              </a:rPr>
              <a:t>	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2600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2600" dirty="0">
                <a:solidFill>
                  <a:schemeClr val="tx2"/>
                </a:solidFill>
              </a:rPr>
              <a:t>	Joensuun piispa </a:t>
            </a:r>
            <a:r>
              <a:rPr lang="fi-FI" sz="2600" dirty="0" err="1">
                <a:solidFill>
                  <a:schemeClr val="tx2"/>
                </a:solidFill>
              </a:rPr>
              <a:t>Arseni</a:t>
            </a:r>
            <a:r>
              <a:rPr lang="fi-FI" sz="2600" dirty="0">
                <a:solidFill>
                  <a:schemeClr val="tx2"/>
                </a:solidFill>
              </a:rPr>
              <a:t> on saanut arkkimandriitan arvon. Apulaispiispaksi hänet valittiin vuonna 2004. </a:t>
            </a:r>
          </a:p>
        </p:txBody>
      </p:sp>
      <p:pic>
        <p:nvPicPr>
          <p:cNvPr id="23557" name="Picture 2" descr="C:\Users\Kirsi\Desktop\boxiin\arseni1.JPG">
            <a:extLst>
              <a:ext uri="{FF2B5EF4-FFF2-40B4-BE49-F238E27FC236}">
                <a16:creationId xmlns:a16="http://schemas.microsoft.com/office/drawing/2014/main" id="{FD40847E-CCAB-DB94-9415-F6F0FFCA5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133600"/>
            <a:ext cx="4246562" cy="28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tsikko 1">
            <a:extLst>
              <a:ext uri="{FF2B5EF4-FFF2-40B4-BE49-F238E27FC236}">
                <a16:creationId xmlns:a16="http://schemas.microsoft.com/office/drawing/2014/main" id="{5FA2C8D6-0F9D-5B58-078C-3380FC451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Tärkeitä sanoja kappaleesta:</a:t>
            </a:r>
          </a:p>
        </p:txBody>
      </p:sp>
      <p:sp>
        <p:nvSpPr>
          <p:cNvPr id="24579" name="Sisällön paikkamerkki 2">
            <a:extLst>
              <a:ext uri="{FF2B5EF4-FFF2-40B4-BE49-F238E27FC236}">
                <a16:creationId xmlns:a16="http://schemas.microsoft.com/office/drawing/2014/main" id="{BD873B53-4700-B5C9-021F-D3E25956D26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Munkki = yksin elävä</a:t>
            </a:r>
          </a:p>
          <a:p>
            <a:pPr eaLnBrk="1" hangingPunct="1"/>
            <a:r>
              <a:rPr lang="fi-FI" altLang="fi-FI"/>
              <a:t>Kinobialuostari</a:t>
            </a:r>
          </a:p>
          <a:p>
            <a:pPr eaLnBrk="1" hangingPunct="1"/>
            <a:r>
              <a:rPr lang="fi-FI" altLang="fi-FI"/>
              <a:t>Erakko</a:t>
            </a:r>
          </a:p>
          <a:p>
            <a:pPr eaLnBrk="1" hangingPunct="1"/>
            <a:r>
              <a:rPr lang="fi-FI" altLang="fi-FI"/>
              <a:t>Lupaukset: kuuliaisuus, köyhyys, selibaatti</a:t>
            </a:r>
          </a:p>
          <a:p>
            <a:pPr eaLnBrk="1" hangingPunct="1"/>
            <a:endParaRPr lang="fi-FI" altLang="fi-FI"/>
          </a:p>
          <a:p>
            <a:pPr eaLnBrk="1" hangingPunct="1"/>
            <a:endParaRPr lang="fi-FI" altLang="fi-FI"/>
          </a:p>
        </p:txBody>
      </p:sp>
      <p:sp>
        <p:nvSpPr>
          <p:cNvPr id="24580" name="Sisällön paikkamerkki 3">
            <a:extLst>
              <a:ext uri="{FF2B5EF4-FFF2-40B4-BE49-F238E27FC236}">
                <a16:creationId xmlns:a16="http://schemas.microsoft.com/office/drawing/2014/main" id="{31B0FD30-4C64-45CA-C096-60E4AE5F95C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Kokelas</a:t>
            </a:r>
          </a:p>
          <a:p>
            <a:pPr eaLnBrk="1" hangingPunct="1"/>
            <a:r>
              <a:rPr lang="fi-FI" altLang="fi-FI"/>
              <a:t>Noviisi</a:t>
            </a:r>
          </a:p>
          <a:p>
            <a:pPr eaLnBrk="1" hangingPunct="1"/>
            <a:r>
              <a:rPr lang="fi-FI" altLang="fi-FI"/>
              <a:t>Viitankantaja</a:t>
            </a:r>
          </a:p>
          <a:p>
            <a:pPr eaLnBrk="1" hangingPunct="1"/>
            <a:r>
              <a:rPr lang="fi-FI" altLang="fi-FI"/>
              <a:t>Skeemamunkki</a:t>
            </a:r>
          </a:p>
          <a:p>
            <a:pPr eaLnBrk="1" hangingPunct="1"/>
            <a:r>
              <a:rPr lang="fi-FI" altLang="fi-FI"/>
              <a:t>Munkkidiakoni</a:t>
            </a:r>
          </a:p>
          <a:p>
            <a:pPr eaLnBrk="1" hangingPunct="1"/>
            <a:r>
              <a:rPr lang="fi-FI" altLang="fi-FI"/>
              <a:t>Pappismunkki</a:t>
            </a:r>
          </a:p>
          <a:p>
            <a:pPr eaLnBrk="1" hangingPunct="1"/>
            <a:r>
              <a:rPr lang="fi-FI" altLang="fi-FI"/>
              <a:t>Arkkimandriitta</a:t>
            </a:r>
          </a:p>
          <a:p>
            <a:pPr eaLnBrk="1" hangingPunct="1"/>
            <a:r>
              <a:rPr lang="fi-FI" altLang="fi-FI"/>
              <a:t>Igumeni/Igumenia</a:t>
            </a:r>
          </a:p>
          <a:p>
            <a:pPr eaLnBrk="1" hangingPunct="1"/>
            <a:endParaRPr lang="fi-FI" altLang="fi-FI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tsikko 1">
            <a:extLst>
              <a:ext uri="{FF2B5EF4-FFF2-40B4-BE49-F238E27FC236}">
                <a16:creationId xmlns:a16="http://schemas.microsoft.com/office/drawing/2014/main" id="{717A3927-475E-6874-375F-E7B254A6B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 </a:t>
            </a:r>
          </a:p>
        </p:txBody>
      </p:sp>
      <p:sp>
        <p:nvSpPr>
          <p:cNvPr id="4099" name="Sisällön paikkamerkki 2">
            <a:extLst>
              <a:ext uri="{FF2B5EF4-FFF2-40B4-BE49-F238E27FC236}">
                <a16:creationId xmlns:a16="http://schemas.microsoft.com/office/drawing/2014/main" id="{E3BB0641-9E60-9D2D-073B-281D5EFC179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fi-FI" altLang="fi-FI">
                <a:solidFill>
                  <a:schemeClr val="tx2"/>
                </a:solidFill>
              </a:rPr>
              <a:t>Vihkimyksen jälkeen alkaa pyrkimys mahdollisimman synnittömään elämään.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>
              <a:solidFill>
                <a:schemeClr val="tx2"/>
              </a:solidFill>
            </a:endParaRPr>
          </a:p>
          <a:p>
            <a:pPr eaLnBrk="1" hangingPunct="1"/>
            <a:r>
              <a:rPr lang="fi-FI" altLang="fi-FI">
                <a:solidFill>
                  <a:schemeClr val="tx2"/>
                </a:solidFill>
              </a:rPr>
              <a:t>Pyritään löytämään alkuperäinen ihmisyys ja tila joka oli ennen syntiinlankeemusta.</a:t>
            </a:r>
          </a:p>
        </p:txBody>
      </p:sp>
      <p:sp>
        <p:nvSpPr>
          <p:cNvPr id="4100" name="Sisällön paikkamerkki 3">
            <a:extLst>
              <a:ext uri="{FF2B5EF4-FFF2-40B4-BE49-F238E27FC236}">
                <a16:creationId xmlns:a16="http://schemas.microsoft.com/office/drawing/2014/main" id="{FDD6B63B-0621-11C4-17B4-E1BCF721F9B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fi-FI" altLang="fi-FI"/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/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/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/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/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fi-FI" altLang="fi-FI" sz="2000">
                <a:solidFill>
                  <a:schemeClr val="tx2"/>
                </a:solidFill>
              </a:rPr>
              <a:t>	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 sz="2000">
              <a:solidFill>
                <a:schemeClr val="tx2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fi-FI" altLang="fi-FI" sz="2000">
                <a:solidFill>
                  <a:schemeClr val="tx2"/>
                </a:solidFill>
              </a:rPr>
              <a:t>	Kristus nostaa Aadamin. Tuonelaan laskeutumisen ikoni.</a:t>
            </a:r>
          </a:p>
        </p:txBody>
      </p:sp>
      <p:pic>
        <p:nvPicPr>
          <p:cNvPr id="4101" name="Picture 2" descr="D:\ORTOBOXI\Kuvapankki nettiin\KRISTUS NOSTAA AADAMIN.jpg">
            <a:extLst>
              <a:ext uri="{FF2B5EF4-FFF2-40B4-BE49-F238E27FC236}">
                <a16:creationId xmlns:a16="http://schemas.microsoft.com/office/drawing/2014/main" id="{57B9083C-6BD0-1FAD-310C-F69407551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109663"/>
            <a:ext cx="3252787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tsikko 1">
            <a:extLst>
              <a:ext uri="{FF2B5EF4-FFF2-40B4-BE49-F238E27FC236}">
                <a16:creationId xmlns:a16="http://schemas.microsoft.com/office/drawing/2014/main" id="{020ACCAC-7C0E-81C9-3E2D-E9A3A57C3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A189492-CBEF-6774-460E-93C136B50B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836613"/>
            <a:ext cx="4038600" cy="528955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Sana munkki voidaan suomentaa ”yksin elävä”.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Alun perin munkit olivat </a:t>
            </a:r>
            <a:r>
              <a:rPr lang="fi-FI" dirty="0" err="1"/>
              <a:t>erkkoja</a:t>
            </a:r>
            <a:r>
              <a:rPr lang="fi-FI" dirty="0"/>
              <a:t>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dirty="0" err="1"/>
              <a:t>Munkkeus</a:t>
            </a:r>
            <a:r>
              <a:rPr lang="fi-FI" dirty="0"/>
              <a:t> on harvojen kutsumus.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Esikuvana on Kristus.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D59C529-A4BA-947F-6077-B54D17B3927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dirty="0"/>
              <a:t>	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1600" i="1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1600" i="1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1600" i="1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1600" i="1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1600" i="1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1600" i="1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1600" i="1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1600" i="1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1600" i="1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1600" i="1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1600" i="1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1600" i="1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1600" i="1" dirty="0">
                <a:solidFill>
                  <a:schemeClr val="tx2"/>
                </a:solidFill>
              </a:rPr>
              <a:t>	”Minä olen viinipuu, te olette oksat. Joka pysyy minussa ja jossa minä pysyn, se kantaa paljon hedelmää” </a:t>
            </a:r>
            <a:r>
              <a:rPr lang="fi-FI" sz="1600" i="1" dirty="0" err="1">
                <a:solidFill>
                  <a:schemeClr val="tx2"/>
                </a:solidFill>
              </a:rPr>
              <a:t>Joh</a:t>
            </a:r>
            <a:r>
              <a:rPr lang="fi-FI" sz="1600" i="1" dirty="0">
                <a:solidFill>
                  <a:schemeClr val="tx2"/>
                </a:solidFill>
              </a:rPr>
              <a:t>. 15:5</a:t>
            </a:r>
          </a:p>
        </p:txBody>
      </p:sp>
      <p:pic>
        <p:nvPicPr>
          <p:cNvPr id="5125" name="Picture 2" descr="C:\Users\Kirsi\Desktop\verkossa\Ikonit - muut\IM_Mina_olen_viinipuu.jpg">
            <a:extLst>
              <a:ext uri="{FF2B5EF4-FFF2-40B4-BE49-F238E27FC236}">
                <a16:creationId xmlns:a16="http://schemas.microsoft.com/office/drawing/2014/main" id="{DC4EE564-24D1-9D96-A107-E84BEE8D6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549275"/>
            <a:ext cx="3673475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tsikko 1">
            <a:extLst>
              <a:ext uri="{FF2B5EF4-FFF2-40B4-BE49-F238E27FC236}">
                <a16:creationId xmlns:a16="http://schemas.microsoft.com/office/drawing/2014/main" id="{5259D7D8-6964-FB74-8CF7-4D2BD765F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>
                <a:solidFill>
                  <a:schemeClr val="tx2"/>
                </a:solidFill>
              </a:rPr>
              <a:t>Kristus sanoi: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4BBA482-A0B3-6B66-8BB5-7B83BE09C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>
                <a:solidFill>
                  <a:schemeClr val="tx2"/>
                </a:solidFill>
              </a:rPr>
              <a:t>"Jos tahdot olla täydellinen, niin mene ja myy kaikki, mitä sinulla on, ja anna rahat köyhille. Silloin sinulla on aarre taivaissa. Tule sitten ja seuraa minua.” Matt.19:21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dirty="0">
                <a:solidFill>
                  <a:schemeClr val="tx2"/>
                </a:solidFill>
              </a:rPr>
              <a:t>"Jos joku tahtoo kulkea minun jäljessäni, hän kieltäköön itsensä, ottakoon ristinsä ja seuratkoon minua.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dirty="0">
                <a:solidFill>
                  <a:schemeClr val="tx2"/>
                </a:solidFill>
              </a:rPr>
              <a:t>	Sillä se, joka tahtoo pelastaa elämänsä, kadottaa sen, mutta joka elämänsä minun tähteni kadottaa, on sen löytävä.” Matt.16:24-25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fi-FI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tsikko 1">
            <a:extLst>
              <a:ext uri="{FF2B5EF4-FFF2-40B4-BE49-F238E27FC236}">
                <a16:creationId xmlns:a16="http://schemas.microsoft.com/office/drawing/2014/main" id="{F6E3759E-D486-5401-2EFD-82AA702B7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7BCC3E0-96DB-9B2E-DB85-3610B0A49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505450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dirty="0"/>
              <a:t>	</a:t>
            </a:r>
            <a:r>
              <a:rPr lang="fi-FI" dirty="0">
                <a:solidFill>
                  <a:schemeClr val="tx2"/>
                </a:solidFill>
              </a:rPr>
              <a:t>"Entä me?" kysyi silloin Pietari. "Me olemme luopuneet kaikesta ja seuranneet sinua. Mitä me siitä saamme?”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dirty="0">
                <a:solidFill>
                  <a:schemeClr val="tx2"/>
                </a:solidFill>
              </a:rPr>
              <a:t>	Jeesus sanoi heille: "Totisesti: kun Ihmisen Poika uuden maailman syntyessä istuutuu kirkkautensa valtaistuimelle, silloin tekin, jotka olette seuranneet minua, saatte istua kahdellatoista valtaistuimella ja hallita Israelin kahtatoista heimoa.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dirty="0">
                <a:solidFill>
                  <a:schemeClr val="tx2"/>
                </a:solidFill>
              </a:rPr>
              <a:t>	Ja jokainen, joka minun nimeni tähden on luopunut talostaan, veljistään tai sisaristaan, isästään, äidistään tai lapsistaan tai pelloistaan, saa satakertaisesti takaisin ja perii iankaikkisen elämän. Matt.19:27-29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fi-FI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tsikko 1">
            <a:extLst>
              <a:ext uri="{FF2B5EF4-FFF2-40B4-BE49-F238E27FC236}">
                <a16:creationId xmlns:a16="http://schemas.microsoft.com/office/drawing/2014/main" id="{5851A5B9-F203-E123-C938-B15496379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 </a:t>
            </a:r>
          </a:p>
        </p:txBody>
      </p:sp>
      <p:sp>
        <p:nvSpPr>
          <p:cNvPr id="8195" name="Sisällön paikkamerkki 2">
            <a:extLst>
              <a:ext uri="{FF2B5EF4-FFF2-40B4-BE49-F238E27FC236}">
                <a16:creationId xmlns:a16="http://schemas.microsoft.com/office/drawing/2014/main" id="{DC1F0E01-795A-57FA-1826-E18D8465607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fi-FI" altLang="fi-FI">
                <a:solidFill>
                  <a:schemeClr val="tx2"/>
                </a:solidFill>
              </a:rPr>
              <a:t>Nämä sanat on tarkoitettu kaikille ihmisille, mutta munkki tai nunna pyrkii toteuttamaan nämä sanat täydellisesti. </a:t>
            </a:r>
          </a:p>
        </p:txBody>
      </p:sp>
      <p:pic>
        <p:nvPicPr>
          <p:cNvPr id="8196" name="Picture 2" descr="D:\ORTOBOXI\munkkikuvat\tietovisanunnapienennetty.jpg">
            <a:extLst>
              <a:ext uri="{FF2B5EF4-FFF2-40B4-BE49-F238E27FC236}">
                <a16:creationId xmlns:a16="http://schemas.microsoft.com/office/drawing/2014/main" id="{298EE7E5-52DE-D01B-D01B-CF848C8A4CA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94263" y="1052513"/>
            <a:ext cx="2992437" cy="474345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tsikko 1">
            <a:extLst>
              <a:ext uri="{FF2B5EF4-FFF2-40B4-BE49-F238E27FC236}">
                <a16:creationId xmlns:a16="http://schemas.microsoft.com/office/drawing/2014/main" id="{357FF0FF-4D47-8F26-BFB3-E971D841F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 Munkin tehtävät: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97965C0-A870-1C93-1011-FA9B6B9516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68413"/>
            <a:ext cx="4038600" cy="485775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Munkin on tarkoitus  luopua itsekkyydestä, rakastaa Jumalaa  ja omistaa elämänsä rukoilemiseen maailman puolesta.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fi-FI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Päämääränä on löytää pelastus.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</p:txBody>
      </p:sp>
      <p:pic>
        <p:nvPicPr>
          <p:cNvPr id="9220" name="Picture 2" descr="C:\Users\Kirsi\Desktop\verkossa\vanha valamo\LV 15 rukousnauha.JPG">
            <a:extLst>
              <a:ext uri="{FF2B5EF4-FFF2-40B4-BE49-F238E27FC236}">
                <a16:creationId xmlns:a16="http://schemas.microsoft.com/office/drawing/2014/main" id="{C2F234D4-1C6E-66C1-3F79-7FD3471A0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641475"/>
            <a:ext cx="3095625" cy="412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E6B673E4-C58C-F8B2-2139-6E25994176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52988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2000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2000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2000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2000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2000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2000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2000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2000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2000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2000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2000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2000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2000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2000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2000" dirty="0">
                <a:solidFill>
                  <a:schemeClr val="tx2"/>
                </a:solidFill>
              </a:rPr>
              <a:t>	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2000" dirty="0">
                <a:solidFill>
                  <a:schemeClr val="tx2"/>
                </a:solidFill>
              </a:rPr>
              <a:t>Tärkein tehtävä on rukous.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tsikko 1">
            <a:extLst>
              <a:ext uri="{FF2B5EF4-FFF2-40B4-BE49-F238E27FC236}">
                <a16:creationId xmlns:a16="http://schemas.microsoft.com/office/drawing/2014/main" id="{AAC5FB35-BCAF-8C9D-7F98-27C0C2D3F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D85B05F-9DEA-4D59-B2FE-7374AE4A6F6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>
                <a:solidFill>
                  <a:schemeClr val="tx2"/>
                </a:solidFill>
              </a:rPr>
              <a:t>Rukoilemisen lisäksi on muitakin palvelustehtäviä, kuten luostarin omat työt tai avustus- ja lähetystyö.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2FE2CC1-5111-A2A3-809A-9B22EA74EF1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2000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2000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2000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2000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2000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2000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2000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2000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2000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2000" dirty="0">
                <a:solidFill>
                  <a:schemeClr val="tx2"/>
                </a:solidFill>
              </a:rPr>
              <a:t>	Luostarin on tultava toimeen omillaan. Maatalous oli Valamon luostarille aiemmin matkailun ohella tärkeä tulonlähde.</a:t>
            </a:r>
          </a:p>
        </p:txBody>
      </p:sp>
      <p:pic>
        <p:nvPicPr>
          <p:cNvPr id="10245" name="Picture 2" descr="D:\ORTOBOXI\Kuvapankki nettiin\OKSuomen kirkkohistoria\jälleenrakennusp.jpg">
            <a:extLst>
              <a:ext uri="{FF2B5EF4-FFF2-40B4-BE49-F238E27FC236}">
                <a16:creationId xmlns:a16="http://schemas.microsoft.com/office/drawing/2014/main" id="{F617CB6F-EDA4-3672-773C-04945C34D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196975"/>
            <a:ext cx="36925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3" descr="D:\ORTOBOXI\Kuvapankki nettiin\OKSuomen kirkkohistoria\lähetysmunkki.jpg">
            <a:extLst>
              <a:ext uri="{FF2B5EF4-FFF2-40B4-BE49-F238E27FC236}">
                <a16:creationId xmlns:a16="http://schemas.microsoft.com/office/drawing/2014/main" id="{B19219A1-C2DF-53B3-3705-8CEC799FC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860800"/>
            <a:ext cx="1987550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759</Words>
  <Application>Microsoft Office PowerPoint</Application>
  <PresentationFormat>Näytössä katseltava diaesitys (4:3)</PresentationFormat>
  <Paragraphs>263</Paragraphs>
  <Slides>23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Office-teema</vt:lpstr>
      <vt:lpstr>Munkkeus</vt:lpstr>
      <vt:lpstr> </vt:lpstr>
      <vt:lpstr> </vt:lpstr>
      <vt:lpstr> </vt:lpstr>
      <vt:lpstr>Kristus sanoi: </vt:lpstr>
      <vt:lpstr> </vt:lpstr>
      <vt:lpstr> </vt:lpstr>
      <vt:lpstr> Munkin tehtävät:</vt:lpstr>
      <vt:lpstr> </vt:lpstr>
      <vt:lpstr>Tuohusten valmistus Suomen ortodoksisen kirkkokunnan käyttöön on Lintulan luostarin tehtävä.</vt:lpstr>
      <vt:lpstr> </vt:lpstr>
      <vt:lpstr> Historiaa:</vt:lpstr>
      <vt:lpstr>Luostarien muodot:</vt:lpstr>
      <vt:lpstr>Lupaukset:</vt:lpstr>
      <vt:lpstr>Kuuliaisuus:</vt:lpstr>
      <vt:lpstr>Omaisuudettomuus</vt:lpstr>
      <vt:lpstr>Selibaatti</vt:lpstr>
      <vt:lpstr>Munkkeuden ”asteet”</vt:lpstr>
      <vt:lpstr>Viitankantajamunkki</vt:lpstr>
      <vt:lpstr>Munkki</vt:lpstr>
      <vt:lpstr>Skeemamunkki</vt:lpstr>
      <vt:lpstr>Munkki pappina</vt:lpstr>
      <vt:lpstr>Tärkeitä sanoja kappaleesta: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Munkkeus</dc:title>
  <dc:creator>Kirsi Vuomajoki</dc:creator>
  <cp:lastModifiedBy>Kaarina Lyhykainen</cp:lastModifiedBy>
  <cp:revision>19</cp:revision>
  <dcterms:created xsi:type="dcterms:W3CDTF">2012-06-02T15:43:56Z</dcterms:created>
  <dcterms:modified xsi:type="dcterms:W3CDTF">2024-10-17T11:27:56Z</dcterms:modified>
</cp:coreProperties>
</file>