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A84AA8-4802-22E0-40AF-35FF0D74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5C0C-C380-432E-815E-06109960BA58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A53DF3-4D8C-5D86-2579-CAD1C340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969227-DBA1-6718-FA07-17B00565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79C42-5D4B-4F4A-BF22-72DA987B4A9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2813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98B559-86AB-93D2-4AC4-BEFB6391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F42E-1750-47AB-A906-F3D37AFEFC9F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D09A5D-F723-14A5-90FC-4D9C90AA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525898-5D88-871B-26DF-1E4D8E18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12BD2-7BF6-46DF-BAA2-BBFDA4482DD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4750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9EB47A-B614-13D4-81AD-7BC3FC09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EB58-3B88-4B5F-B8E4-DC76110CFDDF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9791F8-8975-2F88-EE18-008BAC9D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CB5471-9E01-1C29-FBB3-FBDB1A8C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E55D-80C1-4F7E-A630-8D17C1D58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13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16E324-13F2-B600-32D1-223219A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464C-6DD6-4E36-8293-B41A4E28D2BD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D3655D-C484-992D-A561-6689E904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7DD0EF-2432-C6D5-57EF-BFDA0B90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88409-1688-4124-BA15-2ABA8DB421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67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7AAE6F-F0ED-29B3-8AE3-C641F686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4C43-6F87-432F-8FD6-6A8CC0EC0641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6AAE6A-B731-2C40-6CB5-6BCC5EE6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9DAF89-25A6-F5C8-A9F6-3A9604E0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6445F-97C8-441E-9257-B92114D00D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6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5501DCF-CDCA-B95B-0208-5C59DE8D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8627-D869-4745-8637-08B7217FCCB6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00C36DBD-C7BB-7B2C-3E5D-B4BFA6C8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F1CDF95-BAC6-4F8E-3FB9-8C3CCAEC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3ADE9-57FA-4912-8BC0-5C0903F1A9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2441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6C77109-1806-C399-5739-FDD5115C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C488-431E-4481-8D99-B779A52986A1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DDAAEE96-212C-0912-F61B-66B92136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BABFDDF-092C-3685-8892-85AD05EF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A5052-2136-4497-87BB-2BB04C8B3AA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37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D7BF7C4D-14E8-692A-F21E-4309C234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1289-9A66-4548-B6E1-7C5D9ECBB254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57C51316-F40A-80AC-3651-448D428C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A0B53BC1-07F6-981A-3A04-852A5D67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430E8-87D8-4C3D-94A0-9F1EFEF451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6071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1BA545D-403B-3C46-C675-832C8065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68FB-6F55-4CF8-A5F0-BDC493A46D47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6CCDA1-C152-E4C0-1021-4D83E47E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72403C9F-4223-AF5E-9B2E-7FEF4093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207A6-0CB7-45B7-9EDB-13C9B10BE8A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4380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C2909F2D-D054-5787-ED8E-07E4DF9A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2081-1A68-4C42-BE26-2990C477872A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BBE0981-5885-5082-EBB6-F71D73FA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E5160AE-CF57-4D29-89DA-1411A65D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EC6DC-1879-4B99-813A-0D48FFF7350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030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78EF9A1-B826-9A6C-61C0-86DF8F03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E6DD-0188-48FE-8293-B41A1D479DB7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1B934FC-48B9-C012-A52F-C06ABD26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37324D2-46F9-1390-9966-3338F6FB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AC0C0-A07A-4A38-B8BB-B6FB02E87A0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350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4AE2EC2E-6EA2-6146-3C95-DFC8B210F3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BD5C5AFA-F0F8-8144-895C-065F3DEC9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16F561-97F7-F5C8-B4D1-D984BFA16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79A02C-AC85-4986-BDC2-8FB15F204F49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722C13-D7BB-46C2-4F1C-F6837277A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803715-8EE4-4C40-C2D3-71E4762F5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F670100-ADD4-425E-BB56-84B4181EBC2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>
            <a:extLst>
              <a:ext uri="{FF2B5EF4-FFF2-40B4-BE49-F238E27FC236}">
                <a16:creationId xmlns:a16="http://schemas.microsoft.com/office/drawing/2014/main" id="{D9D5DD2F-29B9-4EFA-AA63-EB14CB307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Papisto turvaa jatkuvuuden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A82092-B199-7595-1502-5D34805B2C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200" dirty="0">
                <a:solidFill>
                  <a:schemeClr val="tx2"/>
                </a:solidFill>
              </a:rPr>
              <a:t>Teksti: </a:t>
            </a:r>
            <a:r>
              <a:rPr lang="fi-FI" sz="2200" dirty="0" err="1">
                <a:solidFill>
                  <a:schemeClr val="tx2"/>
                </a:solidFill>
              </a:rPr>
              <a:t>www.ortodoksi.net</a:t>
            </a:r>
            <a:r>
              <a:rPr lang="fi-FI" sz="2200" dirty="0">
                <a:solidFill>
                  <a:schemeClr val="tx2"/>
                </a:solidFill>
              </a:rPr>
              <a:t>, Stefan Holm: Kirkon jäsenenä – Oppikirja 9. luokalle, kpl 24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200" dirty="0">
                <a:solidFill>
                  <a:schemeClr val="tx2"/>
                </a:solidFill>
              </a:rPr>
              <a:t>Kuvat: </a:t>
            </a:r>
            <a:r>
              <a:rPr lang="fi-FI" sz="2200" dirty="0" err="1">
                <a:solidFill>
                  <a:schemeClr val="tx2"/>
                </a:solidFill>
              </a:rPr>
              <a:t>www.ortoboxi.fi</a:t>
            </a:r>
            <a:endParaRPr lang="fi-FI" sz="22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2052" name="Picture 2" descr="D:\KIRSI\Kuvitukset\Ullan nettisivut\Bannerit\logopienennetty.gif">
            <a:extLst>
              <a:ext uri="{FF2B5EF4-FFF2-40B4-BE49-F238E27FC236}">
                <a16:creationId xmlns:a16="http://schemas.microsoft.com/office/drawing/2014/main" id="{24BF36D3-DD49-4B44-DB03-8E29491B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57788"/>
            <a:ext cx="31194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AE00A187-F254-6949-5896-876DB378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1267" name="Sisällön paikkamerkki 2">
            <a:extLst>
              <a:ext uri="{FF2B5EF4-FFF2-40B4-BE49-F238E27FC236}">
                <a16:creationId xmlns:a16="http://schemas.microsoft.com/office/drawing/2014/main" id="{BA8F9E62-4FC6-8BB5-DE5D-6E8EE91CA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7463" cy="4525963"/>
          </a:xfrm>
        </p:spPr>
        <p:txBody>
          <a:bodyPr/>
          <a:lstStyle/>
          <a:p>
            <a:pPr eaLnBrk="1" hangingPunct="1"/>
            <a:r>
              <a:rPr lang="fi-FI" altLang="fi-FI"/>
              <a:t>Vihittävä polvistuu pyhän pöydän äärelle.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Piispa laittaa kätensä vihittävän pään päälle ja rukoilee, että Jumalan armo tulisi tämän päälle.</a:t>
            </a:r>
          </a:p>
        </p:txBody>
      </p:sp>
      <p:pic>
        <p:nvPicPr>
          <p:cNvPr id="11268" name="Picture 2" descr="D:\ORTOBOXI\Kuvapankki nettiin\alttari.jpg">
            <a:extLst>
              <a:ext uri="{FF2B5EF4-FFF2-40B4-BE49-F238E27FC236}">
                <a16:creationId xmlns:a16="http://schemas.microsoft.com/office/drawing/2014/main" id="{267A6C4F-22B9-7FE6-6BD3-9B9BEE3686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557338"/>
            <a:ext cx="4319587" cy="3240087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2963D217-BC29-94B5-0155-351D56B1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2291" name="Sisällön paikkamerkki 2">
            <a:extLst>
              <a:ext uri="{FF2B5EF4-FFF2-40B4-BE49-F238E27FC236}">
                <a16:creationId xmlns:a16="http://schemas.microsoft.com/office/drawing/2014/main" id="{3747290F-7650-93D3-F047-39F26A959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9275"/>
            <a:ext cx="4038600" cy="5576888"/>
          </a:xfrm>
        </p:spPr>
        <p:txBody>
          <a:bodyPr/>
          <a:lstStyle/>
          <a:p>
            <a:pPr eaLnBrk="1" hangingPunct="1"/>
            <a:r>
              <a:rPr lang="fi-FI" altLang="fi-FI"/>
              <a:t>Vihittävä puetaan papilliseen pukuun.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Piispa osoittaa jokaista vaatekappaletta kansalle ja lausuu: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”</a:t>
            </a:r>
            <a:r>
              <a:rPr lang="fi-FI" altLang="fi-FI" b="1"/>
              <a:t>Aksios</a:t>
            </a:r>
            <a:r>
              <a:rPr lang="fi-FI" altLang="fi-FI"/>
              <a:t>” eli ”otollinen, kelvollinen”.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Kansa vastaa ”Aksios”.</a:t>
            </a:r>
          </a:p>
        </p:txBody>
      </p:sp>
      <p:pic>
        <p:nvPicPr>
          <p:cNvPr id="12292" name="Sisällön paikkamerkki 4" descr="pe_epitrakiili">
            <a:extLst>
              <a:ext uri="{FF2B5EF4-FFF2-40B4-BE49-F238E27FC236}">
                <a16:creationId xmlns:a16="http://schemas.microsoft.com/office/drawing/2014/main" id="{C0B9C7BA-7A9D-9C5C-C351-727C8D92BC6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549275"/>
            <a:ext cx="2159000" cy="2620963"/>
          </a:xfrm>
        </p:spPr>
      </p:pic>
      <p:pic>
        <p:nvPicPr>
          <p:cNvPr id="12293" name="Kuva 5" descr="pe_feloni">
            <a:extLst>
              <a:ext uri="{FF2B5EF4-FFF2-40B4-BE49-F238E27FC236}">
                <a16:creationId xmlns:a16="http://schemas.microsoft.com/office/drawing/2014/main" id="{C1A86CD0-9ED6-167E-B06E-369C8CB5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33600"/>
            <a:ext cx="2405062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Kuva 6" descr="pe_hihat">
            <a:extLst>
              <a:ext uri="{FF2B5EF4-FFF2-40B4-BE49-F238E27FC236}">
                <a16:creationId xmlns:a16="http://schemas.microsoft.com/office/drawing/2014/main" id="{15C0F23D-60F3-E426-BF9E-FBD37A9A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1900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18183086-DA1F-4290-1557-C2D925AA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3EEA80E8-4443-1785-604C-D4C31C4C9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Jokainen ortodoksi on saanut kasteen jälkeen voitelun sakramentissa Pyhän Hengen armolahjan.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>
              <a:solidFill>
                <a:schemeClr val="tx2"/>
              </a:solidFill>
            </a:endParaRPr>
          </a:p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Pappeuteen vihitty saa erityisen armolahjan, jonka avulla voi palvella niin Jumalaa kuin seurakuntalaisia. </a:t>
            </a:r>
          </a:p>
        </p:txBody>
      </p:sp>
      <p:pic>
        <p:nvPicPr>
          <p:cNvPr id="13316" name="Sisällön paikkamerkki 4" descr="pe_mirhapullo ja sivellin">
            <a:extLst>
              <a:ext uri="{FF2B5EF4-FFF2-40B4-BE49-F238E27FC236}">
                <a16:creationId xmlns:a16="http://schemas.microsoft.com/office/drawing/2014/main" id="{71B28623-A564-99AE-E2F3-84A3B17DEFD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600200"/>
            <a:ext cx="361950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F3FE7707-D8A0-AE30-91CB-CD128FC7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Papiston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B2E1CC-5401-B3BA-35E2-C364632BBE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Piispa </a:t>
            </a:r>
            <a:r>
              <a:rPr lang="fi-FI" dirty="0"/>
              <a:t>huolehtii: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Hiippakuntansa seurakunnista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Opetuksen oikeellisuudesta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Johtaa papistoa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Vihkii uudet papit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Toimittaa palveluksia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Opettaa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0A080E-50F9-D64A-AFC0-932DECC02F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</a:t>
            </a:r>
            <a:r>
              <a:rPr lang="fi-FI" sz="2200" dirty="0">
                <a:solidFill>
                  <a:schemeClr val="tx2"/>
                </a:solidFill>
              </a:rPr>
              <a:t>Piispan tunnuksena on paimensauva</a:t>
            </a:r>
          </a:p>
        </p:txBody>
      </p:sp>
      <p:pic>
        <p:nvPicPr>
          <p:cNvPr id="14341" name="Kuva 4" descr="pe_piispan_sauva">
            <a:extLst>
              <a:ext uri="{FF2B5EF4-FFF2-40B4-BE49-F238E27FC236}">
                <a16:creationId xmlns:a16="http://schemas.microsoft.com/office/drawing/2014/main" id="{D4483563-3260-0226-C7B0-4B132F51D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32400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5E4AE0F3-4C62-72A0-A2C2-1590C435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Papiston tehtävät</a:t>
            </a:r>
          </a:p>
        </p:txBody>
      </p:sp>
      <p:sp>
        <p:nvSpPr>
          <p:cNvPr id="15363" name="Sisällön paikkamerkki 2">
            <a:extLst>
              <a:ext uri="{FF2B5EF4-FFF2-40B4-BE49-F238E27FC236}">
                <a16:creationId xmlns:a16="http://schemas.microsoft.com/office/drawing/2014/main" id="{4F0415BC-89CB-2208-005A-D9DCF7F3FF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b="1"/>
              <a:t>Pappi</a:t>
            </a:r>
            <a:r>
              <a:rPr lang="fi-FI" altLang="fi-FI"/>
              <a:t>: </a:t>
            </a:r>
          </a:p>
          <a:p>
            <a:pPr eaLnBrk="1" hangingPunct="1"/>
            <a:endParaRPr lang="fi-FI" altLang="fi-FI"/>
          </a:p>
          <a:p>
            <a:pPr eaLnBrk="1" hangingPunct="1"/>
            <a:r>
              <a:rPr lang="fi-FI" altLang="fi-FI"/>
              <a:t>Toimii seurakunnassa</a:t>
            </a:r>
          </a:p>
          <a:p>
            <a:pPr eaLnBrk="1" hangingPunct="1"/>
            <a:r>
              <a:rPr lang="fi-FI" altLang="fi-FI"/>
              <a:t>Toimittaa palveluksia</a:t>
            </a:r>
          </a:p>
          <a:p>
            <a:pPr eaLnBrk="1" hangingPunct="1"/>
            <a:r>
              <a:rPr lang="fi-FI" altLang="fi-FI"/>
              <a:t>Opettaa</a:t>
            </a:r>
          </a:p>
          <a:p>
            <a:pPr eaLnBrk="1" hangingPunct="1"/>
            <a:r>
              <a:rPr lang="fi-FI" altLang="fi-FI"/>
              <a:t>Ohjaa hengellisesti</a:t>
            </a:r>
          </a:p>
        </p:txBody>
      </p:sp>
      <p:pic>
        <p:nvPicPr>
          <p:cNvPr id="15364" name="Sisällön paikkamerkki 4" descr="pe_kasiristi">
            <a:extLst>
              <a:ext uri="{FF2B5EF4-FFF2-40B4-BE49-F238E27FC236}">
                <a16:creationId xmlns:a16="http://schemas.microsoft.com/office/drawing/2014/main" id="{1DC55574-93F5-8EE3-4DED-20483C32033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513" y="1600200"/>
            <a:ext cx="360997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FADE9AC4-3B92-FE85-F69D-4922F084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Papiston tehtävät</a:t>
            </a:r>
          </a:p>
        </p:txBody>
      </p:sp>
      <p:sp>
        <p:nvSpPr>
          <p:cNvPr id="16387" name="Sisällön paikkamerkki 2">
            <a:extLst>
              <a:ext uri="{FF2B5EF4-FFF2-40B4-BE49-F238E27FC236}">
                <a16:creationId xmlns:a16="http://schemas.microsoft.com/office/drawing/2014/main" id="{189B7F1F-D7EA-FEAA-70DD-625A606D3C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b="1"/>
              <a:t>Diakoni</a:t>
            </a:r>
            <a:r>
              <a:rPr lang="fi-FI" altLang="fi-FI"/>
              <a:t>: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Alun perin mm. jakoivat avustuksia </a:t>
            </a:r>
          </a:p>
          <a:p>
            <a:pPr eaLnBrk="1" hangingPunct="1"/>
            <a:r>
              <a:rPr lang="fi-FI" altLang="fi-FI"/>
              <a:t>Nykyisin avustavat palveluksissa</a:t>
            </a:r>
          </a:p>
          <a:p>
            <a:pPr eaLnBrk="1" hangingPunct="1"/>
            <a:r>
              <a:rPr lang="fi-FI" altLang="fi-FI"/>
              <a:t>Tekevät muuta kirkollista työtä.</a:t>
            </a:r>
          </a:p>
        </p:txBody>
      </p:sp>
      <p:sp>
        <p:nvSpPr>
          <p:cNvPr id="16388" name="Sisällön paikkamerkki 3">
            <a:extLst>
              <a:ext uri="{FF2B5EF4-FFF2-40B4-BE49-F238E27FC236}">
                <a16:creationId xmlns:a16="http://schemas.microsoft.com/office/drawing/2014/main" id="{6C910A56-DD3F-C3AE-06B4-DD6F1EB37A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000">
                <a:solidFill>
                  <a:schemeClr val="tx2"/>
                </a:solidFill>
              </a:rPr>
              <a:t>Diakonin tunnus on orari</a:t>
            </a:r>
            <a:r>
              <a:rPr lang="fi-FI" altLang="fi-FI"/>
              <a:t>.</a:t>
            </a:r>
          </a:p>
        </p:txBody>
      </p:sp>
      <p:pic>
        <p:nvPicPr>
          <p:cNvPr id="16389" name="Kuva 4" descr="pe_orari">
            <a:extLst>
              <a:ext uri="{FF2B5EF4-FFF2-40B4-BE49-F238E27FC236}">
                <a16:creationId xmlns:a16="http://schemas.microsoft.com/office/drawing/2014/main" id="{3F3A6707-596A-92CB-1210-FB3E19F0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29733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41560726-C712-47B1-640C-2DFC61E4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1CCDAE-4951-558E-7D56-45E37FD7F5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Vähitellen vakiintui tapa, että piispat ovat naimattomia.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Papit ja diakonit ovat useimmiten naimisissa.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Avioliittoon mennään ennen diakoninvihkimystä. </a:t>
            </a:r>
          </a:p>
        </p:txBody>
      </p:sp>
      <p:pic>
        <p:nvPicPr>
          <p:cNvPr id="17412" name="Sisällön paikkamerkki 4" descr="pe_vihkikruunut">
            <a:extLst>
              <a:ext uri="{FF2B5EF4-FFF2-40B4-BE49-F238E27FC236}">
                <a16:creationId xmlns:a16="http://schemas.microsoft.com/office/drawing/2014/main" id="{EBDCEA58-49DA-1BD1-13AD-7D603E3C1A4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600200"/>
            <a:ext cx="36195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B493D47A-87C2-FE5B-9015-D2040AA6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8435" name="Sisällön paikkamerkki 2">
            <a:extLst>
              <a:ext uri="{FF2B5EF4-FFF2-40B4-BE49-F238E27FC236}">
                <a16:creationId xmlns:a16="http://schemas.microsoft.com/office/drawing/2014/main" id="{C12B22F4-B119-52F4-6A0B-5FCE61D045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Papiston tehtävä on siunata ja pyhittää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 b="1"/>
              <a:t>Pyhyys tulee Jumalalta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Pappi toimii Pyhän Hengen välikappaleena.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8436" name="Picture 1" descr="C:\Users\Kirsi\Desktop\minne\pappip.jpg">
            <a:extLst>
              <a:ext uri="{FF2B5EF4-FFF2-40B4-BE49-F238E27FC236}">
                <a16:creationId xmlns:a16="http://schemas.microsoft.com/office/drawing/2014/main" id="{AE0A6232-BADB-5D99-1A38-2DCD9C9356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9038" y="1600200"/>
            <a:ext cx="3336925" cy="45259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2E773990-2E38-DFF2-E540-CF3831BC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9459" name="Sisällön paikkamerkki 2">
            <a:extLst>
              <a:ext uri="{FF2B5EF4-FFF2-40B4-BE49-F238E27FC236}">
                <a16:creationId xmlns:a16="http://schemas.microsoft.com/office/drawing/2014/main" id="{D309F359-1D18-9BC3-9D84-E0EDEAECE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eaLnBrk="1" hangingPunct="1"/>
            <a:r>
              <a:rPr lang="fi-FI" altLang="fi-FI"/>
              <a:t>Suomenkielen sana ’pappi’ tulee venäjänkielen sanasta ’pop’.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Se tarkoittaa </a:t>
            </a:r>
            <a:r>
              <a:rPr lang="fi-FI" altLang="fi-FI" b="1"/>
              <a:t>isää</a:t>
            </a:r>
            <a:r>
              <a:rPr lang="fi-FI" altLang="fi-FI"/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Ortodoksisen kirkon papit ovat miehiä. </a:t>
            </a:r>
          </a:p>
        </p:txBody>
      </p:sp>
      <p:pic>
        <p:nvPicPr>
          <p:cNvPr id="19460" name="Picture 2" descr="D:\ORTOBOXI\Isä Miihkali\valmiit\IMG_0091.JPG">
            <a:extLst>
              <a:ext uri="{FF2B5EF4-FFF2-40B4-BE49-F238E27FC236}">
                <a16:creationId xmlns:a16="http://schemas.microsoft.com/office/drawing/2014/main" id="{62878543-FC29-052E-C3C9-D54A101FC7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700" y="1125538"/>
            <a:ext cx="3340100" cy="500062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083B0949-BDDA-E112-E9B4-2D38CC13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5F1BF0-D812-025D-2AB5-81315DCD83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Papin tehtävä on olla seurakunnan isä.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Kristus asetti apostoleiksi miehiä, vaikka hänen lähimpiin ystäviin kuului naisia ja naiset olivat Roomassa toimineet ’pappeina’.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Naisella on kirkossa muita tehtäviä.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F990316-DE04-D849-E3DB-BE10B8F454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</a:t>
            </a:r>
            <a:r>
              <a:rPr lang="fi-FI" sz="2400" dirty="0">
                <a:solidFill>
                  <a:schemeClr val="tx2"/>
                </a:solidFill>
              </a:rPr>
              <a:t>Mm. </a:t>
            </a:r>
            <a:r>
              <a:rPr lang="fi-FI" sz="2400" dirty="0" err="1">
                <a:solidFill>
                  <a:schemeClr val="tx2"/>
                </a:solidFill>
              </a:rPr>
              <a:t>mirhantuojanaiset</a:t>
            </a:r>
            <a:r>
              <a:rPr lang="fi-FI" sz="2400" dirty="0">
                <a:solidFill>
                  <a:schemeClr val="tx2"/>
                </a:solidFill>
              </a:rPr>
              <a:t> kuuluivat Jeesuksen ystäviin. </a:t>
            </a:r>
          </a:p>
        </p:txBody>
      </p:sp>
      <p:pic>
        <p:nvPicPr>
          <p:cNvPr id="20485" name="Picture 2" descr="sv enkeli ilmestyy mirhantuojanaisille">
            <a:extLst>
              <a:ext uri="{FF2B5EF4-FFF2-40B4-BE49-F238E27FC236}">
                <a16:creationId xmlns:a16="http://schemas.microsoft.com/office/drawing/2014/main" id="{CDB11F90-C001-D197-BA62-97579CB3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31924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>
            <a:extLst>
              <a:ext uri="{FF2B5EF4-FFF2-40B4-BE49-F238E27FC236}">
                <a16:creationId xmlns:a16="http://schemas.microsoft.com/office/drawing/2014/main" id="{3C00E445-B39B-44CC-AD6E-7DFD9542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Apostoli = lähettiläs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B58B4E28-B2FD-39A2-9A41-FE729B6B0E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Kristus teki opetuslapsista </a:t>
            </a:r>
            <a:r>
              <a:rPr lang="fi-FI" altLang="fi-FI" b="1"/>
              <a:t>apostoleita eli lähettiläitä</a:t>
            </a:r>
            <a:r>
              <a:rPr lang="fi-FI" altLang="fi-FI"/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Saatuaan Pyhän Hengen helluntaina, he lähtivät toteuttamaan tehtävää.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3076" name="Sisällön paikkamerkki 4" descr="ji_helluntai">
            <a:extLst>
              <a:ext uri="{FF2B5EF4-FFF2-40B4-BE49-F238E27FC236}">
                <a16:creationId xmlns:a16="http://schemas.microsoft.com/office/drawing/2014/main" id="{F53C6590-1170-2028-3789-0A561638605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1888" y="1600200"/>
            <a:ext cx="345122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5F439BCE-5E9B-6193-3D68-22E6C83C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3936D5-FF54-C3FD-EDA3-854CEAC29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>
                <a:solidFill>
                  <a:schemeClr val="tx2"/>
                </a:solidFill>
              </a:rPr>
              <a:t>Lähetyskäsky: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>
                <a:solidFill>
                  <a:schemeClr val="tx2"/>
                </a:solidFill>
              </a:rPr>
              <a:t>	”</a:t>
            </a:r>
            <a:r>
              <a:rPr lang="fi-FI" sz="2400" b="1" dirty="0">
                <a:solidFill>
                  <a:schemeClr val="tx2"/>
                </a:solidFill>
              </a:rPr>
              <a:t> Menkää siis ja tehkää kaikki kansat minun opetuslapsikseni: kastakaa heitä Isän ja Pojan ja Pyhän Hengen nimeen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b="1" dirty="0">
                <a:solidFill>
                  <a:schemeClr val="tx2"/>
                </a:solidFill>
              </a:rPr>
              <a:t>ja opettakaa heitä noudattamaan kaikkea, mitä minä olen käskenyt teidän noudattaa</a:t>
            </a:r>
            <a:r>
              <a:rPr lang="fi-FI" sz="2400" dirty="0">
                <a:solidFill>
                  <a:schemeClr val="tx2"/>
                </a:solidFill>
              </a:rPr>
              <a:t>.”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>
                <a:solidFill>
                  <a:schemeClr val="tx2"/>
                </a:solidFill>
              </a:rPr>
              <a:t>Matt</a:t>
            </a:r>
            <a:r>
              <a:rPr lang="fi-FI" sz="2400" dirty="0">
                <a:solidFill>
                  <a:schemeClr val="tx2"/>
                </a:solidFill>
              </a:rPr>
              <a:t>. 28:19-20</a:t>
            </a:r>
          </a:p>
        </p:txBody>
      </p:sp>
      <p:pic>
        <p:nvPicPr>
          <p:cNvPr id="4100" name="Picture 2" descr="D:\ELPI\Uusi kansio\_MG_0811.JPG">
            <a:extLst>
              <a:ext uri="{FF2B5EF4-FFF2-40B4-BE49-F238E27FC236}">
                <a16:creationId xmlns:a16="http://schemas.microsoft.com/office/drawing/2014/main" id="{686C2F67-7AFC-3818-54CE-3C9CE93162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600200"/>
            <a:ext cx="301625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640CCA2B-2FD0-75B2-D400-5E702867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5123" name="Sisällön paikkamerkki 2">
            <a:extLst>
              <a:ext uri="{FF2B5EF4-FFF2-40B4-BE49-F238E27FC236}">
                <a16:creationId xmlns:a16="http://schemas.microsoft.com/office/drawing/2014/main" id="{B319DAC6-1CA3-697E-CBA7-EC118EABF5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Perustamiinsa seurakuntiin he asettivat papin laittamalla </a:t>
            </a:r>
            <a:r>
              <a:rPr lang="fi-FI" altLang="fi-FI" b="1"/>
              <a:t>kätensä vihittävän pään päälle </a:t>
            </a:r>
            <a:r>
              <a:rPr lang="fi-FI" altLang="fi-FI"/>
              <a:t>ja vuodattamalla heihin Pyhän Hengen. </a:t>
            </a:r>
          </a:p>
        </p:txBody>
      </p:sp>
      <p:pic>
        <p:nvPicPr>
          <p:cNvPr id="5124" name="Picture 2" descr="D:\ORTOBOXI\Kuvapankki nettiin\pyhähenki.jpg">
            <a:extLst>
              <a:ext uri="{FF2B5EF4-FFF2-40B4-BE49-F238E27FC236}">
                <a16:creationId xmlns:a16="http://schemas.microsoft.com/office/drawing/2014/main" id="{18417371-BC2E-D1A0-C433-472FB48C3B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925" y="1484313"/>
            <a:ext cx="3062288" cy="40322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01C5A9A5-9CA3-7F69-5844-9BB85756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E3EC47-2F2F-CFE9-13BB-90A0E6537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289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Jokaisessa kaupungissa oli yksi piispa.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Piispa johti aluetta, johon kuului kaupungin ja sitä ympäröivän maaseudun seurakunnat apunaan papit ja diakonit.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Näin syntyi nykyinen </a:t>
            </a:r>
            <a:r>
              <a:rPr lang="fi-FI" b="1" dirty="0"/>
              <a:t>hiippakunta.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7A7085-5286-EA28-AC5D-6EBF7AD15A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dirty="0">
                <a:solidFill>
                  <a:schemeClr val="tx2"/>
                </a:solidFill>
              </a:rPr>
              <a:t>Piispanistuin</a:t>
            </a:r>
          </a:p>
        </p:txBody>
      </p:sp>
      <p:pic>
        <p:nvPicPr>
          <p:cNvPr id="6149" name="Kuva 5" descr="pe_piispanistuin">
            <a:extLst>
              <a:ext uri="{FF2B5EF4-FFF2-40B4-BE49-F238E27FC236}">
                <a16:creationId xmlns:a16="http://schemas.microsoft.com/office/drawing/2014/main" id="{E910E690-89D6-8B80-C0C4-1010D268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81075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28E7E533-2228-1DF2-5B90-496CAFF7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2F9B16-0F17-1083-99B7-1254E8B3F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3609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Piispa vihkii papiston asettamalla kätensä vihittävän pään päälle, kuten apostolitkin tekivät.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Uutta piispaa vihkimässä on useampi piispa.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6A03B8-6888-CA73-BDE0-17C351234A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800" dirty="0">
                <a:solidFill>
                  <a:schemeClr val="tx2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800" dirty="0">
                <a:solidFill>
                  <a:schemeClr val="tx2"/>
                </a:solidFill>
              </a:rPr>
              <a:t>	Arkkimandriitta </a:t>
            </a:r>
            <a:r>
              <a:rPr lang="fi-FI" sz="1800" dirty="0" err="1">
                <a:solidFill>
                  <a:schemeClr val="tx2"/>
                </a:solidFill>
              </a:rPr>
              <a:t>Arseni</a:t>
            </a:r>
            <a:r>
              <a:rPr lang="fi-FI" sz="1800" dirty="0">
                <a:solidFill>
                  <a:schemeClr val="tx2"/>
                </a:solidFill>
              </a:rPr>
              <a:t> vihittiin apulaispiispaksi vuonna 2005. Piispa kantaa kaulassaan </a:t>
            </a:r>
            <a:r>
              <a:rPr lang="fi-FI" sz="1800" dirty="0" err="1">
                <a:solidFill>
                  <a:schemeClr val="tx2"/>
                </a:solidFill>
              </a:rPr>
              <a:t>panagia-riipusta</a:t>
            </a:r>
            <a:r>
              <a:rPr lang="fi-FI" sz="18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7173" name="Picture 1" descr="C:\Users\Kirsi\Desktop\boxiin\arseni7.JPG">
            <a:extLst>
              <a:ext uri="{FF2B5EF4-FFF2-40B4-BE49-F238E27FC236}">
                <a16:creationId xmlns:a16="http://schemas.microsoft.com/office/drawing/2014/main" id="{A8687B91-BE87-A947-8329-0F1358724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290671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B4213758-B313-FF36-3E58-D9B9F5DB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Pappeus</a:t>
            </a: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DC202DF7-BB8D-3013-FE7B-F4E54A9073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Pappeudessa on kolme astetta:</a:t>
            </a:r>
          </a:p>
          <a:p>
            <a:pPr eaLnBrk="1" hangingPunct="1"/>
            <a:endParaRPr lang="fi-FI" altLang="fi-FI"/>
          </a:p>
          <a:p>
            <a:pPr eaLnBrk="1" hangingPunct="1"/>
            <a:r>
              <a:rPr lang="fi-FI" altLang="fi-FI"/>
              <a:t>Diakoni</a:t>
            </a:r>
          </a:p>
          <a:p>
            <a:pPr eaLnBrk="1" hangingPunct="1"/>
            <a:r>
              <a:rPr lang="fi-FI" altLang="fi-FI"/>
              <a:t>Pappi</a:t>
            </a:r>
          </a:p>
          <a:p>
            <a:pPr eaLnBrk="1" hangingPunct="1"/>
            <a:r>
              <a:rPr lang="fi-FI" altLang="fi-FI"/>
              <a:t>Piispa</a:t>
            </a:r>
          </a:p>
          <a:p>
            <a:pPr eaLnBrk="1" hangingPunct="1"/>
            <a:endParaRPr lang="fi-FI" altLang="fi-FI"/>
          </a:p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Kaikkiin on oma vihkimyksensä.</a:t>
            </a:r>
          </a:p>
        </p:txBody>
      </p:sp>
      <p:pic>
        <p:nvPicPr>
          <p:cNvPr id="8196" name="Picture 2" descr="D:\ORTOBOXI\Isä Miihkali\valmiit\IMG_0093.JPG">
            <a:extLst>
              <a:ext uri="{FF2B5EF4-FFF2-40B4-BE49-F238E27FC236}">
                <a16:creationId xmlns:a16="http://schemas.microsoft.com/office/drawing/2014/main" id="{2A87EFD7-DCAF-BD4E-E657-6699366087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6200" y="1600200"/>
            <a:ext cx="3022600" cy="45259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7ECDB16D-8082-4D86-01A7-61C0A7A3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Pappeuteen vihkiminen </a:t>
            </a:r>
          </a:p>
        </p:txBody>
      </p:sp>
      <p:sp>
        <p:nvSpPr>
          <p:cNvPr id="9219" name="Sisällön paikkamerkki 2">
            <a:extLst>
              <a:ext uri="{FF2B5EF4-FFF2-40B4-BE49-F238E27FC236}">
                <a16:creationId xmlns:a16="http://schemas.microsoft.com/office/drawing/2014/main" id="{E280247B-E03C-365A-8598-E282B6727C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Tapahtuu liturgian yhteydessä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Vihittävä kuljetetaan pyhistä ovista alttariin. </a:t>
            </a:r>
          </a:p>
        </p:txBody>
      </p:sp>
      <p:pic>
        <p:nvPicPr>
          <p:cNvPr id="9220" name="Sisällön paikkamerkki 4" descr="ks_kuninkaanovet">
            <a:extLst>
              <a:ext uri="{FF2B5EF4-FFF2-40B4-BE49-F238E27FC236}">
                <a16:creationId xmlns:a16="http://schemas.microsoft.com/office/drawing/2014/main" id="{E7F92108-9144-652B-83AD-AF4074FC889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600200"/>
            <a:ext cx="301625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22E7CCEA-D14D-BAE5-19A3-559D3C64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0243" name="Sisällön paikkamerkki 2">
            <a:extLst>
              <a:ext uri="{FF2B5EF4-FFF2-40B4-BE49-F238E27FC236}">
                <a16:creationId xmlns:a16="http://schemas.microsoft.com/office/drawing/2014/main" id="{C9449F19-C983-D435-9489-E3469B441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289550"/>
          </a:xfrm>
        </p:spPr>
        <p:txBody>
          <a:bodyPr/>
          <a:lstStyle/>
          <a:p>
            <a:pPr eaLnBrk="1" hangingPunct="1"/>
            <a:r>
              <a:rPr lang="fi-FI" altLang="fi-FI"/>
              <a:t>Hän kiertää pyhän pöydän ympäri kolmesti suudellen sen kulmia.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Lauletaan samoja tropareja kuin avioliittoon vihittäessä.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Papista tulee seurakuntaperheen isä. </a:t>
            </a:r>
          </a:p>
        </p:txBody>
      </p:sp>
      <p:sp>
        <p:nvSpPr>
          <p:cNvPr id="10244" name="Sisällön paikkamerkki 5">
            <a:extLst>
              <a:ext uri="{FF2B5EF4-FFF2-40B4-BE49-F238E27FC236}">
                <a16:creationId xmlns:a16="http://schemas.microsoft.com/office/drawing/2014/main" id="{DAA0CFAA-8AAE-A905-7BEB-5F7CB30431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1800">
                <a:solidFill>
                  <a:schemeClr val="tx2"/>
                </a:solidFill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1800">
                <a:solidFill>
                  <a:schemeClr val="tx2"/>
                </a:solidFill>
              </a:rPr>
              <a:t>	Myös kasteen ja avioliiton sakramenttien toimituksiin kuuluu kaste- ja vihkipöydän kierto kolmesti.</a:t>
            </a:r>
          </a:p>
        </p:txBody>
      </p:sp>
      <p:pic>
        <p:nvPicPr>
          <p:cNvPr id="10245" name="Picture 2" descr="C:\Users\Kirsi\Desktop\Sakramentit\kasteastian kierto.jpg">
            <a:extLst>
              <a:ext uri="{FF2B5EF4-FFF2-40B4-BE49-F238E27FC236}">
                <a16:creationId xmlns:a16="http://schemas.microsoft.com/office/drawing/2014/main" id="{C6BE998B-E832-A5FB-6AC2-BFCEC3F0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0213"/>
            <a:ext cx="30241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Users\Kirsi\Desktop\Sakramentit\avioliitto\ALPöydän kierto.jpg">
            <a:extLst>
              <a:ext uri="{FF2B5EF4-FFF2-40B4-BE49-F238E27FC236}">
                <a16:creationId xmlns:a16="http://schemas.microsoft.com/office/drawing/2014/main" id="{6666A163-FC2C-1B42-ABAF-7882082A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0495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470</Words>
  <Application>Microsoft Office PowerPoint</Application>
  <PresentationFormat>Näytössä katseltava diaesitys (4:3)</PresentationFormat>
  <Paragraphs>167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Office-teema</vt:lpstr>
      <vt:lpstr>Papisto turvaa jatkuvuuden</vt:lpstr>
      <vt:lpstr>Apostoli = lähettiläs</vt:lpstr>
      <vt:lpstr> </vt:lpstr>
      <vt:lpstr> </vt:lpstr>
      <vt:lpstr> </vt:lpstr>
      <vt:lpstr> </vt:lpstr>
      <vt:lpstr> Pappeus</vt:lpstr>
      <vt:lpstr>Pappeuteen vihkiminen </vt:lpstr>
      <vt:lpstr> </vt:lpstr>
      <vt:lpstr> </vt:lpstr>
      <vt:lpstr> </vt:lpstr>
      <vt:lpstr> </vt:lpstr>
      <vt:lpstr>Papiston tehtävät</vt:lpstr>
      <vt:lpstr>Papiston tehtävät</vt:lpstr>
      <vt:lpstr>Papiston tehtävät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Papisto turvaa jatkuvuuden</dc:title>
  <dc:creator>Kirsi Vuomajoki</dc:creator>
  <cp:lastModifiedBy>Kaarina Lyhykainen</cp:lastModifiedBy>
  <cp:revision>15</cp:revision>
  <dcterms:created xsi:type="dcterms:W3CDTF">2012-06-01T20:14:29Z</dcterms:created>
  <dcterms:modified xsi:type="dcterms:W3CDTF">2024-10-17T11:31:50Z</dcterms:modified>
</cp:coreProperties>
</file>