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20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DA0BFF-B110-7F1C-B85A-4F16D8AAB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69BFE-26B2-41C3-B33A-E2E90F1811C8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CB26F5-576D-B627-B694-5DB1EE12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CFD098-6B8E-3946-DCB3-CB697B34A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7884D-E997-4AC7-91B2-6E326F34D7E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280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7790AD-EF63-0618-273A-E5340B20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14F8F-BDF4-45A3-8B25-4A1D676C30EA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2493DD-72E2-D6D5-B849-E2533367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CA4B401-53E3-9102-DC9C-B009F5A5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A26AD-938D-4028-9000-FBA2B2A3E65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7183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8493C2-C2DA-1C0A-A242-5B97A6D53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D2E3C-6F43-4E93-98FE-7BB912E457D0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EEF255-E34B-1E54-A495-D61B9FBE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7F0CC8-8FD9-B257-1A0F-1554EADD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64BF7-8C87-415C-898C-67831F80D37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9630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81141F-8134-FF0E-198A-9828B621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30706-6011-4680-803D-75F5A20BD359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65BA67-3E24-19DB-853F-8C643068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3D3F14-E278-26E3-5318-CF4829BDA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994E-8F9C-4FB4-BA5C-1396EB581EA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2964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5C8302-B8CB-767B-BA33-32D8306AF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A5322-F6C9-4399-8B1C-1E7B3D0B5DA9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94E0DF-29BC-0DFD-4502-EE8725AC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6C17D8-6C44-09E2-DF24-00AA61F2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15457-B0F9-4694-B82D-510758DB4A0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3914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A29F550B-540C-A8AB-63AF-9A2994F49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0E6DD-60EE-486C-BF50-0280EFE1D88B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0A149C78-2664-1A7D-5929-2D191E84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B6E6F61-A748-2BC8-1CA7-80E2A1D5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FF7B3-4349-4D24-BB08-9193A167960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9144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F95FB00F-0648-6D32-984E-454D57415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5B2AC-3176-42FF-8577-E2EA689C3AA7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49714D31-4570-7805-951F-96891C2B2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C1A9989C-5086-CE57-DBDE-51399B08F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6A71C-911C-4A15-A010-93BD1180D0B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8015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CC66A233-0E0D-7F28-E972-579BF03F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3B88-5EA0-453F-9C57-07637F13195B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9BDF423-D942-436E-AC4F-A75D14A5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4B113D87-83A4-237F-D104-E3BB114C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C9199-5780-4B39-BDA0-C2E2E282770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4742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E6F7D516-C14D-B6A3-10FB-F70E66A11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D62D1-9CE3-4EE6-B4DA-F7DF7BF744BE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2954814F-AF14-4972-6F21-76B73524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9EC3E53-E447-9C88-62F9-47B7B1F33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872FE-B146-459C-9E9C-7735DCEE273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1405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73B7599C-40EC-9469-7F14-B048FA93E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84CCF-C54E-44B7-ACC9-1D5B1793BC66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B717813-F17D-1AD6-6E40-E4825DB6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9E7667A4-87DC-8EFE-8F22-D27482086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40E5F-32F9-47B6-8FF4-63B02119AA4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8723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41A9E4E-669D-BA06-FB04-17CE6A2D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1F2CA-175A-460B-9B86-F6074100E7CA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94B386A1-EE1E-0A95-4602-98D6296C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B690743-6094-68AA-537E-665231DFB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408C0-DC56-45D3-B8F2-6887F1B2BE3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7213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8AA9504E-19AA-F0EF-57D9-8402616CEB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E1C3C4EC-6D5E-F22C-C31F-83D972264A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B19BE4-B270-33B6-3FEA-DC5BCDCE4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AB5625-0EEE-4B03-BA6B-CC55F0184E51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F9A082-E86E-83F3-309E-A8B7E211F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270DCC-97BC-2305-EF2D-1D4F1187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D7AD722-1695-44B0-BE59-0406ACA1027F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ko 1">
            <a:extLst>
              <a:ext uri="{FF2B5EF4-FFF2-40B4-BE49-F238E27FC236}">
                <a16:creationId xmlns:a16="http://schemas.microsoft.com/office/drawing/2014/main" id="{47248707-17EE-5705-020C-11B4F3723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Hyvä ja paha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01CFBD6-5EFF-4139-8C5B-1F5071F582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1900" dirty="0">
                <a:solidFill>
                  <a:schemeClr val="accent1">
                    <a:lumMod val="50000"/>
                  </a:schemeClr>
                </a:solidFill>
              </a:rPr>
              <a:t>Muistiinpanot 9. luokan oppikirjan 3. kappaleeseen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1900" dirty="0">
                <a:solidFill>
                  <a:schemeClr val="accent1">
                    <a:lumMod val="50000"/>
                  </a:schemeClr>
                </a:solidFill>
              </a:rPr>
              <a:t>(Stefan Holm: Kirkon jäsenenä)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1900" dirty="0">
                <a:solidFill>
                  <a:schemeClr val="accent1">
                    <a:lumMod val="50000"/>
                  </a:schemeClr>
                </a:solidFill>
              </a:rPr>
              <a:t>Kuvat: </a:t>
            </a:r>
            <a:r>
              <a:rPr lang="fi-FI" sz="1900" dirty="0" err="1">
                <a:solidFill>
                  <a:schemeClr val="accent1">
                    <a:lumMod val="50000"/>
                  </a:schemeClr>
                </a:solidFill>
              </a:rPr>
              <a:t>www.ortoboxi.fi</a:t>
            </a:r>
            <a:endParaRPr lang="fi-FI" sz="19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2052" name="Picture 2" descr="D:\KIRSI\Kuvitukset\Ullan nettisivut\Bannerit\logopienennetty.gif">
            <a:extLst>
              <a:ext uri="{FF2B5EF4-FFF2-40B4-BE49-F238E27FC236}">
                <a16:creationId xmlns:a16="http://schemas.microsoft.com/office/drawing/2014/main" id="{2A9CA5EB-4746-4C51-D010-7ADB96870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229225"/>
            <a:ext cx="311943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>
            <a:extLst>
              <a:ext uri="{FF2B5EF4-FFF2-40B4-BE49-F238E27FC236}">
                <a16:creationId xmlns:a16="http://schemas.microsoft.com/office/drawing/2014/main" id="{0A8D3CA1-F8A0-C255-C372-2F68A86CC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11267" name="Sisällön paikkamerkki 2">
            <a:extLst>
              <a:ext uri="{FF2B5EF4-FFF2-40B4-BE49-F238E27FC236}">
                <a16:creationId xmlns:a16="http://schemas.microsoft.com/office/drawing/2014/main" id="{BD476F12-C661-2773-F8A3-33FA609EFD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/>
              <a:t>	</a:t>
            </a:r>
            <a:r>
              <a:rPr lang="fi-FI" altLang="fi-FI" i="1">
                <a:solidFill>
                  <a:schemeClr val="tx2"/>
                </a:solidFill>
              </a:rPr>
              <a:t>”Me ylistämme sinua, joka olet kerubeja kunnioitettavampi ja serafeja verrattomasti jalompi, sinua puhdas Neitsyt, Sanan synnyttäjä, sinua totinen Jumalansynnyttäjä.”</a:t>
            </a:r>
          </a:p>
        </p:txBody>
      </p:sp>
      <p:pic>
        <p:nvPicPr>
          <p:cNvPr id="11268" name="Sisällön paikkamerkki 4" descr="km_hellyyden_jumalanaiti">
            <a:extLst>
              <a:ext uri="{FF2B5EF4-FFF2-40B4-BE49-F238E27FC236}">
                <a16:creationId xmlns:a16="http://schemas.microsoft.com/office/drawing/2014/main" id="{334CFD4F-3D46-CDEC-D8FE-A9E8EE776240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7275" y="1600200"/>
            <a:ext cx="3600450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1">
            <a:extLst>
              <a:ext uri="{FF2B5EF4-FFF2-40B4-BE49-F238E27FC236}">
                <a16:creationId xmlns:a16="http://schemas.microsoft.com/office/drawing/2014/main" id="{1FF79363-F75B-4DBD-1482-4223ECA0E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12291" name="Sisällön paikkamerkki 2">
            <a:extLst>
              <a:ext uri="{FF2B5EF4-FFF2-40B4-BE49-F238E27FC236}">
                <a16:creationId xmlns:a16="http://schemas.microsoft.com/office/drawing/2014/main" id="{07B38E1D-B99C-070A-22F1-86996C1B21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Osa enkeleistä käytti väärin valinnan vapauttaan.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Hän halusi Jumalaksi Jumalan paikalle.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Hänestä tuli Saatana = vastustaja. </a:t>
            </a:r>
          </a:p>
        </p:txBody>
      </p:sp>
      <p:sp>
        <p:nvSpPr>
          <p:cNvPr id="12292" name="Sisällön paikkamerkki 3">
            <a:extLst>
              <a:ext uri="{FF2B5EF4-FFF2-40B4-BE49-F238E27FC236}">
                <a16:creationId xmlns:a16="http://schemas.microsoft.com/office/drawing/2014/main" id="{AAD95023-D631-C94D-89AE-FA0F07E976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fi-FI" altLang="fi-FI" sz="18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8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8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8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8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8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8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8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8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8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8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sz="1800">
                <a:solidFill>
                  <a:schemeClr val="tx2"/>
                </a:solidFill>
              </a:rPr>
              <a:t>	Paholainen kuvattuna Tuonelaan laskeutumisen ikonissa. </a:t>
            </a:r>
          </a:p>
        </p:txBody>
      </p:sp>
      <p:pic>
        <p:nvPicPr>
          <p:cNvPr id="12293" name="Picture 2" descr="C:\Users\Kirsi\Desktop\boxiin\paha.jpg">
            <a:extLst>
              <a:ext uri="{FF2B5EF4-FFF2-40B4-BE49-F238E27FC236}">
                <a16:creationId xmlns:a16="http://schemas.microsoft.com/office/drawing/2014/main" id="{38D35680-A390-CBBF-BD5B-4B36D081E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711200"/>
            <a:ext cx="291782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>
            <a:extLst>
              <a:ext uri="{FF2B5EF4-FFF2-40B4-BE49-F238E27FC236}">
                <a16:creationId xmlns:a16="http://schemas.microsoft.com/office/drawing/2014/main" id="{EDBCF0FF-CEC9-1719-5A04-3F283502E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13315" name="Sisällön paikkamerkki 2">
            <a:extLst>
              <a:ext uri="{FF2B5EF4-FFF2-40B4-BE49-F238E27FC236}">
                <a16:creationId xmlns:a16="http://schemas.microsoft.com/office/drawing/2014/main" id="{917A7C49-5BF9-198E-D56D-6A16D6BB47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Hän veti muitakin mukaansa.</a:t>
            </a:r>
          </a:p>
          <a:p>
            <a:pPr eaLnBrk="1" hangingPunct="1"/>
            <a:endParaRPr lang="fi-FI" altLang="fi-FI"/>
          </a:p>
          <a:p>
            <a:pPr eaLnBrk="1" hangingPunct="1"/>
            <a:r>
              <a:rPr lang="fi-FI" altLang="fi-FI"/>
              <a:t>Heidän eronsa Jumalasta on pysyvä.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</p:txBody>
      </p:sp>
      <p:pic>
        <p:nvPicPr>
          <p:cNvPr id="13316" name="Picture 3" descr="D:\ORTOBOXI\Kuvapankki nettiin\ikonit\pantokrator ja enkelit.jpg">
            <a:extLst>
              <a:ext uri="{FF2B5EF4-FFF2-40B4-BE49-F238E27FC236}">
                <a16:creationId xmlns:a16="http://schemas.microsoft.com/office/drawing/2014/main" id="{0EFA0071-5828-9008-31A4-A9362F55200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052513"/>
            <a:ext cx="3646488" cy="46053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>
            <a:extLst>
              <a:ext uri="{FF2B5EF4-FFF2-40B4-BE49-F238E27FC236}">
                <a16:creationId xmlns:a16="http://schemas.microsoft.com/office/drawing/2014/main" id="{CFA65F65-6D09-AAAD-70A2-3EAC8C90E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14339" name="Sisällön paikkamerkki 2">
            <a:extLst>
              <a:ext uri="{FF2B5EF4-FFF2-40B4-BE49-F238E27FC236}">
                <a16:creationId xmlns:a16="http://schemas.microsoft.com/office/drawing/2014/main" id="{A586B855-6A5A-D4B8-70F7-A481416225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Saatana kadehtii ihmisen mahdollisuutta elää Jumalan yhteydessä.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Paha yrittää erottaa ihmisen Jumalasta.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</p:txBody>
      </p:sp>
      <p:sp>
        <p:nvSpPr>
          <p:cNvPr id="14340" name="Sisällön paikkamerkki 3">
            <a:extLst>
              <a:ext uri="{FF2B5EF4-FFF2-40B4-BE49-F238E27FC236}">
                <a16:creationId xmlns:a16="http://schemas.microsoft.com/office/drawing/2014/main" id="{AEA35FFB-1FC1-563B-6BEA-61469E3225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8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sz="1800">
                <a:solidFill>
                  <a:schemeClr val="tx2"/>
                </a:solidFill>
              </a:rPr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8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sz="1800">
                <a:solidFill>
                  <a:schemeClr val="tx2"/>
                </a:solidFill>
              </a:rPr>
              <a:t>	Paholainen yrittää saada Joosefin hylkäämään Marian. Yksityiskohta jouluikonista.</a:t>
            </a:r>
          </a:p>
        </p:txBody>
      </p:sp>
      <p:pic>
        <p:nvPicPr>
          <p:cNvPr id="14341" name="Picture 4" descr="D:\ORTOBOXI\Kuvapankki nettiin\OKikonit\joosef ja paholainen.jpg">
            <a:extLst>
              <a:ext uri="{FF2B5EF4-FFF2-40B4-BE49-F238E27FC236}">
                <a16:creationId xmlns:a16="http://schemas.microsoft.com/office/drawing/2014/main" id="{777C09F7-16D7-CCE7-1A84-28CB2DB44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44675"/>
            <a:ext cx="3525837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>
            <a:extLst>
              <a:ext uri="{FF2B5EF4-FFF2-40B4-BE49-F238E27FC236}">
                <a16:creationId xmlns:a16="http://schemas.microsoft.com/office/drawing/2014/main" id="{DDF215EE-DCE6-B7EF-18D2-E0699C2E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15363" name="Sisällön paikkamerkki 2">
            <a:extLst>
              <a:ext uri="{FF2B5EF4-FFF2-40B4-BE49-F238E27FC236}">
                <a16:creationId xmlns:a16="http://schemas.microsoft.com/office/drawing/2014/main" id="{74802A20-D392-994E-80AD-A53D243F54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Ihminenkin voi päättää itse, elääkö Jumalan yhteydessä.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Synti on ne asiat, teot, sanat tai ajatukset, jotka erottavat meidät Jumalasta. </a:t>
            </a:r>
          </a:p>
        </p:txBody>
      </p:sp>
      <p:sp>
        <p:nvSpPr>
          <p:cNvPr id="15364" name="Sisällön paikkamerkki 3">
            <a:extLst>
              <a:ext uri="{FF2B5EF4-FFF2-40B4-BE49-F238E27FC236}">
                <a16:creationId xmlns:a16="http://schemas.microsoft.com/office/drawing/2014/main" id="{29C43C44-79D1-FD95-7207-0C3229FD49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8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8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sz="1800">
                <a:solidFill>
                  <a:schemeClr val="tx2"/>
                </a:solidFill>
              </a:rPr>
              <a:t>	Katumuksen sakramentti on paluuta Jumalan yhteyteen. </a:t>
            </a:r>
          </a:p>
        </p:txBody>
      </p:sp>
      <p:pic>
        <p:nvPicPr>
          <p:cNvPr id="15365" name="Picture 2" descr="C:\Users\Kirsi\Desktop\boxiin\synnintunnustus.jpg">
            <a:extLst>
              <a:ext uri="{FF2B5EF4-FFF2-40B4-BE49-F238E27FC236}">
                <a16:creationId xmlns:a16="http://schemas.microsoft.com/office/drawing/2014/main" id="{6D2F51FC-AA61-7860-D663-ADC0AEAE3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00213"/>
            <a:ext cx="2286000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>
            <a:extLst>
              <a:ext uri="{FF2B5EF4-FFF2-40B4-BE49-F238E27FC236}">
                <a16:creationId xmlns:a16="http://schemas.microsoft.com/office/drawing/2014/main" id="{D609251B-2F6A-E328-AA26-A177259EF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16387" name="Sisällön paikkamerkki 2">
            <a:extLst>
              <a:ext uri="{FF2B5EF4-FFF2-40B4-BE49-F238E27FC236}">
                <a16:creationId xmlns:a16="http://schemas.microsoft.com/office/drawing/2014/main" id="{74EB1919-3557-015C-0856-57D493B23F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tx2"/>
                </a:solidFill>
              </a:rPr>
              <a:t>Kreikankielen syntiä tarkoittava sana </a:t>
            </a:r>
            <a:r>
              <a:rPr lang="fi-FI" altLang="fi-FI" i="1">
                <a:solidFill>
                  <a:schemeClr val="tx2"/>
                </a:solidFill>
              </a:rPr>
              <a:t>’hamartia</a:t>
            </a:r>
            <a:r>
              <a:rPr lang="fi-FI" altLang="fi-FI">
                <a:solidFill>
                  <a:schemeClr val="tx2"/>
                </a:solidFill>
              </a:rPr>
              <a:t>’ on suomeksi ”harhaan osuminen”.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>
              <a:solidFill>
                <a:schemeClr val="tx2"/>
              </a:solidFill>
            </a:endParaRPr>
          </a:p>
          <a:p>
            <a:pPr eaLnBrk="1" hangingPunct="1"/>
            <a:r>
              <a:rPr lang="fi-FI" altLang="fi-FI">
                <a:solidFill>
                  <a:schemeClr val="tx2"/>
                </a:solidFill>
              </a:rPr>
              <a:t>Syntiä tehdessään ihminen ei ”osu” Jumalaan. </a:t>
            </a:r>
          </a:p>
        </p:txBody>
      </p:sp>
      <p:pic>
        <p:nvPicPr>
          <p:cNvPr id="16388" name="Picture 3" descr="C:\Users\Kirsi\Desktop\boxiin\joosef ja paholainen.jpg">
            <a:extLst>
              <a:ext uri="{FF2B5EF4-FFF2-40B4-BE49-F238E27FC236}">
                <a16:creationId xmlns:a16="http://schemas.microsoft.com/office/drawing/2014/main" id="{C3A0C4F8-458D-A498-A0B9-1C5CF17A98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8700" y="1916113"/>
            <a:ext cx="3189288" cy="33956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>
            <a:extLst>
              <a:ext uri="{FF2B5EF4-FFF2-40B4-BE49-F238E27FC236}">
                <a16:creationId xmlns:a16="http://schemas.microsoft.com/office/drawing/2014/main" id="{801891EC-B39A-DC9D-6479-1F71CCFD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17411" name="Sisällön paikkamerkki 2">
            <a:extLst>
              <a:ext uri="{FF2B5EF4-FFF2-40B4-BE49-F238E27FC236}">
                <a16:creationId xmlns:a16="http://schemas.microsoft.com/office/drawing/2014/main" id="{A51159FE-0367-52E1-29F2-DF3E4E4611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Synti voi kohdistua myös lähimmäiseen.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Pahan riemuvoitto on ihmisen itsekkyys.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Se on välinpitämättömyyttä muita kohtaan. </a:t>
            </a:r>
          </a:p>
        </p:txBody>
      </p:sp>
      <p:pic>
        <p:nvPicPr>
          <p:cNvPr id="17412" name="Picture 2" descr="C:\Users\Kirsi\Desktop\boxiin\pietari.jpg">
            <a:extLst>
              <a:ext uri="{FF2B5EF4-FFF2-40B4-BE49-F238E27FC236}">
                <a16:creationId xmlns:a16="http://schemas.microsoft.com/office/drawing/2014/main" id="{AB1F442E-1955-FD65-9EA1-02739C4FAA8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060575"/>
            <a:ext cx="3719512" cy="339248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>
            <a:extLst>
              <a:ext uri="{FF2B5EF4-FFF2-40B4-BE49-F238E27FC236}">
                <a16:creationId xmlns:a16="http://schemas.microsoft.com/office/drawing/2014/main" id="{A693E6A5-CFA9-9F0B-7CDF-2C3C23B8E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61F6FE-DEE8-79E3-2C87-F407BE87E6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Synti kehittyy vähitellen.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Teko tulee usein tehtyä jo ajatuksissa, ennen todellista tekoa.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Aina emme edes tunnista tekemiämme syntejä.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6E453FA-EA62-B088-AD37-A9E8426093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dirty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900" dirty="0">
                <a:solidFill>
                  <a:schemeClr val="tx2"/>
                </a:solidFill>
              </a:rPr>
              <a:t>	Myös tietämättään tehtyjä syntejä pyydetään anteeksi katumuksen sakramentissa. </a:t>
            </a:r>
          </a:p>
        </p:txBody>
      </p:sp>
      <p:pic>
        <p:nvPicPr>
          <p:cNvPr id="18437" name="Picture 2" descr="C:\Users\Kirsi\Desktop\boxiin\synnintunnustus.jpg">
            <a:extLst>
              <a:ext uri="{FF2B5EF4-FFF2-40B4-BE49-F238E27FC236}">
                <a16:creationId xmlns:a16="http://schemas.microsoft.com/office/drawing/2014/main" id="{E435D88A-106C-FC9E-B8D0-2473BA6C7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341438"/>
            <a:ext cx="2286000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>
            <a:extLst>
              <a:ext uri="{FF2B5EF4-FFF2-40B4-BE49-F238E27FC236}">
                <a16:creationId xmlns:a16="http://schemas.microsoft.com/office/drawing/2014/main" id="{B0B6340C-D9D0-540B-CDE2-A27F28AE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711F55-383E-4892-EC66-BDA4ABD842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Raamatun keskeinen sanoma on Kristuksen ylösnousemus ja voitto Saatanasta.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Jumalasta eroon joutunut ihminen saatetaan takasin Jumalan yhteyteen anteeksiannon kautta.</a:t>
            </a:r>
          </a:p>
        </p:txBody>
      </p:sp>
      <p:pic>
        <p:nvPicPr>
          <p:cNvPr id="19460" name="Picture 2" descr="C:\Users\Kirsi\Desktop\verkossa\juhlia lisää\pienet\JI Tuonelaan laskeutuminenp.jpg">
            <a:extLst>
              <a:ext uri="{FF2B5EF4-FFF2-40B4-BE49-F238E27FC236}">
                <a16:creationId xmlns:a16="http://schemas.microsoft.com/office/drawing/2014/main" id="{BC6248D7-454E-6DBB-5DC8-AA4A7A06E0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9350" y="1557338"/>
            <a:ext cx="3467100" cy="4679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>
            <a:extLst>
              <a:ext uri="{FF2B5EF4-FFF2-40B4-BE49-F238E27FC236}">
                <a16:creationId xmlns:a16="http://schemas.microsoft.com/office/drawing/2014/main" id="{DAD05BFA-2D85-5BD5-7434-7CF7E8481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Pahuus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D60741D3-80B8-E4C1-77BB-A735A9F6EE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Miksi maailmassa on pahuutta?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Vastauksena ei ole yleinen pahuus, vaan </a:t>
            </a:r>
            <a:r>
              <a:rPr lang="fi-FI" altLang="fi-FI" b="1"/>
              <a:t>persoonallinen paha</a:t>
            </a:r>
            <a:r>
              <a:rPr lang="fi-FI" altLang="fi-FI"/>
              <a:t>. </a:t>
            </a:r>
          </a:p>
        </p:txBody>
      </p:sp>
      <p:pic>
        <p:nvPicPr>
          <p:cNvPr id="3076" name="Picture 2" descr="D:\ORTOBOXI\Kuvapankki nettiin\Luontokuvia\piikkilankaa 2.jpg">
            <a:extLst>
              <a:ext uri="{FF2B5EF4-FFF2-40B4-BE49-F238E27FC236}">
                <a16:creationId xmlns:a16="http://schemas.microsoft.com/office/drawing/2014/main" id="{DAF5C1D7-0AF1-4092-0C83-288B524A32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AEDE86-EC7D-3BF4-4623-B966AAD4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…kaiken näkyvän ja näkymättömän Luojaan…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003417-7EC2-8D95-38DB-CC2A6216B7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Jumala loi </a:t>
            </a:r>
            <a:r>
              <a:rPr lang="fi-FI" b="1" dirty="0"/>
              <a:t>näkyvän ja näkymättömän maailman.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Se koostuu ruumiittomista, persoonallisista voimista, jotka luotiin elämään Jumalan yhteydessä. </a:t>
            </a:r>
          </a:p>
        </p:txBody>
      </p:sp>
      <p:pic>
        <p:nvPicPr>
          <p:cNvPr id="4100" name="Picture 2" descr="C:\Users\Kirsi\Desktop\boxiin\enkelit.jpg">
            <a:extLst>
              <a:ext uri="{FF2B5EF4-FFF2-40B4-BE49-F238E27FC236}">
                <a16:creationId xmlns:a16="http://schemas.microsoft.com/office/drawing/2014/main" id="{08BFE027-D099-E99A-5F13-6750E5E555D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2205038"/>
            <a:ext cx="5043488" cy="21891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>
            <a:extLst>
              <a:ext uri="{FF2B5EF4-FFF2-40B4-BE49-F238E27FC236}">
                <a16:creationId xmlns:a16="http://schemas.microsoft.com/office/drawing/2014/main" id="{B334A123-6FDF-8445-3D93-8BB1E7F8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5123" name="Sisällön paikkamerkki 2">
            <a:extLst>
              <a:ext uri="{FF2B5EF4-FFF2-40B4-BE49-F238E27FC236}">
                <a16:creationId xmlns:a16="http://schemas.microsoft.com/office/drawing/2014/main" id="{5E62DE30-AD7B-6315-EC6F-00282B7710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Persoonina heillä on sama vapaa tahto, kuin ihmisillä ja mahdollisuus valintoihin.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Tavallisesti heitä kutsutaan enkeleiksi. </a:t>
            </a:r>
          </a:p>
        </p:txBody>
      </p:sp>
      <p:pic>
        <p:nvPicPr>
          <p:cNvPr id="5124" name="Picture 2" descr="D:\ORTOBOXI\Kuvapankki nettiin\ikonit\enkelitp.jpg">
            <a:extLst>
              <a:ext uri="{FF2B5EF4-FFF2-40B4-BE49-F238E27FC236}">
                <a16:creationId xmlns:a16="http://schemas.microsoft.com/office/drawing/2014/main" id="{8177F469-3A00-D3AD-F196-683D3FAA75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185863"/>
            <a:ext cx="2879725" cy="48466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>
            <a:extLst>
              <a:ext uri="{FF2B5EF4-FFF2-40B4-BE49-F238E27FC236}">
                <a16:creationId xmlns:a16="http://schemas.microsoft.com/office/drawing/2014/main" id="{F53B154A-EF1A-1549-3B01-FB8AC9A8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6147" name="Sisällön paikkamerkki 2">
            <a:extLst>
              <a:ext uri="{FF2B5EF4-FFF2-40B4-BE49-F238E27FC236}">
                <a16:creationId xmlns:a16="http://schemas.microsoft.com/office/drawing/2014/main" id="{C119B5D3-5810-E354-7500-F7296B3C0E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Tarkasti ottaen enkelit, eli </a:t>
            </a:r>
            <a:r>
              <a:rPr lang="fi-FI" altLang="fi-FI" b="1"/>
              <a:t>sanansaattajat</a:t>
            </a:r>
            <a:r>
              <a:rPr lang="fi-FI" altLang="fi-FI"/>
              <a:t>, ovat vain yksi ryhmä.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Perinteisesti ryhmiä opetetaan olevan yhdeksän. (Raamattu mainitsee)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</p:txBody>
      </p:sp>
      <p:sp>
        <p:nvSpPr>
          <p:cNvPr id="6148" name="Sisällön paikkamerkki 3">
            <a:extLst>
              <a:ext uri="{FF2B5EF4-FFF2-40B4-BE49-F238E27FC236}">
                <a16:creationId xmlns:a16="http://schemas.microsoft.com/office/drawing/2014/main" id="{1E3367ED-7AA7-9D6A-3F32-E9576F350B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sz="1600">
                <a:solidFill>
                  <a:schemeClr val="tx2"/>
                </a:solidFill>
              </a:rPr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6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6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6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6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6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6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6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6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6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6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6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6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sz="1600">
                <a:solidFill>
                  <a:schemeClr val="tx2"/>
                </a:solidFill>
              </a:rPr>
              <a:t>	Enkelit ovat sanansaattajia: Gabriel tuo ilosanoman Marialle. </a:t>
            </a:r>
          </a:p>
        </p:txBody>
      </p:sp>
      <p:pic>
        <p:nvPicPr>
          <p:cNvPr id="6149" name="Kuva 4" descr="ji_marian ilmestys">
            <a:extLst>
              <a:ext uri="{FF2B5EF4-FFF2-40B4-BE49-F238E27FC236}">
                <a16:creationId xmlns:a16="http://schemas.microsoft.com/office/drawing/2014/main" id="{EC19C70B-C66A-8EEA-4AC7-172F4F528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765175"/>
            <a:ext cx="34671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>
            <a:extLst>
              <a:ext uri="{FF2B5EF4-FFF2-40B4-BE49-F238E27FC236}">
                <a16:creationId xmlns:a16="http://schemas.microsoft.com/office/drawing/2014/main" id="{ED2DB1E6-071E-E74B-B8F5-AC7413C7B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Enkeleiden hierarkia: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CC6FB9-FC35-8625-94BD-6819407606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Serafit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Kerubit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Voimat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Valtaistuimet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 err="1"/>
              <a:t>Herraudet</a:t>
            </a: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Hallitukset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Vallat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Ylienkelit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Enkelit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F9C1007-6EEE-F481-BD49-DA6316B81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800" dirty="0">
                <a:solidFill>
                  <a:schemeClr val="tx2"/>
                </a:solidFill>
              </a:rPr>
              <a:t>	Ylienkeli Gabriel</a:t>
            </a:r>
          </a:p>
        </p:txBody>
      </p:sp>
      <p:pic>
        <p:nvPicPr>
          <p:cNvPr id="7173" name="Kuva 6" descr="pyhatt_arkkienkeli gabriel">
            <a:extLst>
              <a:ext uri="{FF2B5EF4-FFF2-40B4-BE49-F238E27FC236}">
                <a16:creationId xmlns:a16="http://schemas.microsoft.com/office/drawing/2014/main" id="{ABEBCC9F-A5E0-3958-7E89-8837D1503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41438"/>
            <a:ext cx="26638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>
            <a:extLst>
              <a:ext uri="{FF2B5EF4-FFF2-40B4-BE49-F238E27FC236}">
                <a16:creationId xmlns:a16="http://schemas.microsoft.com/office/drawing/2014/main" id="{253D6E7A-E7F3-3271-033B-DC375BA26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00DD5B-01F2-7E22-0EDA-449D3F9641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Näiden tehtävänä on palvella Jumalaa sekä ihmisen pelastusta.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9FD4E60-7934-68F9-F9E0-B32BC14F76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000" dirty="0">
                <a:solidFill>
                  <a:schemeClr val="tx2"/>
                </a:solidFill>
              </a:rPr>
              <a:t>	Jumalaa lähinnä olevat Serafit kuvataan Raamatussa kuusisiipisiksi. Serafien tehtävänä on ylistää Jumalaa.</a:t>
            </a:r>
          </a:p>
        </p:txBody>
      </p:sp>
      <p:pic>
        <p:nvPicPr>
          <p:cNvPr id="8197" name="Picture 3" descr="D:\ORTOBOXI\Kuvapankki nettiin\kuusisiipinen.jpg">
            <a:extLst>
              <a:ext uri="{FF2B5EF4-FFF2-40B4-BE49-F238E27FC236}">
                <a16:creationId xmlns:a16="http://schemas.microsoft.com/office/drawing/2014/main" id="{829BCC24-1732-102B-8B2A-2D902C7BF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57338"/>
            <a:ext cx="40163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>
            <a:extLst>
              <a:ext uri="{FF2B5EF4-FFF2-40B4-BE49-F238E27FC236}">
                <a16:creationId xmlns:a16="http://schemas.microsoft.com/office/drawing/2014/main" id="{12F4881A-565F-9B22-EBC3-1DA459B3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9219" name="Sisällön paikkamerkki 2">
            <a:extLst>
              <a:ext uri="{FF2B5EF4-FFF2-40B4-BE49-F238E27FC236}">
                <a16:creationId xmlns:a16="http://schemas.microsoft.com/office/drawing/2014/main" id="{A4912693-5F82-574B-E4FA-1163798E97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Kirkko ymmärtääkin, että jokaisella on oma enkeli suojelijanamme.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/>
              <a:t>	</a:t>
            </a:r>
            <a:r>
              <a:rPr lang="fi-FI" altLang="fi-FI" i="1">
                <a:solidFill>
                  <a:schemeClr val="tx2"/>
                </a:solidFill>
              </a:rPr>
              <a:t>”Kristuksen enkeli, pyhä varjelijani, sieluni ja ruumiini suojelija….”</a:t>
            </a:r>
          </a:p>
        </p:txBody>
      </p:sp>
      <p:pic>
        <p:nvPicPr>
          <p:cNvPr id="9220" name="Picture 2" descr="D:\ORTOBOXI\Henkilöt\Suojelusenkeliväri.jpg">
            <a:extLst>
              <a:ext uri="{FF2B5EF4-FFF2-40B4-BE49-F238E27FC236}">
                <a16:creationId xmlns:a16="http://schemas.microsoft.com/office/drawing/2014/main" id="{9C9A50B5-C88F-E007-E6CB-C9CC50710B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981075"/>
            <a:ext cx="2068513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>
            <a:extLst>
              <a:ext uri="{FF2B5EF4-FFF2-40B4-BE49-F238E27FC236}">
                <a16:creationId xmlns:a16="http://schemas.microsoft.com/office/drawing/2014/main" id="{298424F8-7988-4D54-91D2-E9011E4A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…Kerubeja kunnioitettavampi…</a:t>
            </a:r>
          </a:p>
        </p:txBody>
      </p:sp>
      <p:sp>
        <p:nvSpPr>
          <p:cNvPr id="10243" name="Sisällön paikkamerkki 2">
            <a:extLst>
              <a:ext uri="{FF2B5EF4-FFF2-40B4-BE49-F238E27FC236}">
                <a16:creationId xmlns:a16="http://schemas.microsoft.com/office/drawing/2014/main" id="{51E7D8EA-ABDE-E4D9-CF6B-B51097A784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Neitsyt Maria on ihminen, jota pidetään kirkossa kunnioitettavampana, kuin ketään ruumiittomista voimista. </a:t>
            </a:r>
          </a:p>
        </p:txBody>
      </p:sp>
      <p:pic>
        <p:nvPicPr>
          <p:cNvPr id="10244" name="Sisällön paikkamerkki 4" descr="km_orantti">
            <a:extLst>
              <a:ext uri="{FF2B5EF4-FFF2-40B4-BE49-F238E27FC236}">
                <a16:creationId xmlns:a16="http://schemas.microsoft.com/office/drawing/2014/main" id="{6C85C297-356D-C468-87DC-2F9323B585E9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484313"/>
            <a:ext cx="3554412" cy="452596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428</Words>
  <Application>Microsoft Office PowerPoint</Application>
  <PresentationFormat>Näytössä katseltava diaesitys (4:3)</PresentationFormat>
  <Paragraphs>159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Office-teema</vt:lpstr>
      <vt:lpstr>Hyvä ja paha</vt:lpstr>
      <vt:lpstr>Pahuus</vt:lpstr>
      <vt:lpstr>…kaiken näkyvän ja näkymättömän Luojaan… </vt:lpstr>
      <vt:lpstr> </vt:lpstr>
      <vt:lpstr> </vt:lpstr>
      <vt:lpstr>Enkeleiden hierarkia: </vt:lpstr>
      <vt:lpstr> </vt:lpstr>
      <vt:lpstr> </vt:lpstr>
      <vt:lpstr>…Kerubeja kunnioitettavampi…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Hyvä ja paha</dc:title>
  <dc:creator>Kirsi Pajarinen</dc:creator>
  <cp:lastModifiedBy>Kaarina Lyhykainen</cp:lastModifiedBy>
  <cp:revision>13</cp:revision>
  <dcterms:created xsi:type="dcterms:W3CDTF">2012-05-31T20:24:30Z</dcterms:created>
  <dcterms:modified xsi:type="dcterms:W3CDTF">2024-10-18T10:12:30Z</dcterms:modified>
</cp:coreProperties>
</file>