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57" r:id="rId6"/>
    <p:sldId id="258" r:id="rId7"/>
    <p:sldId id="259" r:id="rId8"/>
    <p:sldId id="263" r:id="rId9"/>
    <p:sldId id="264" r:id="rId10"/>
    <p:sldId id="280" r:id="rId11"/>
    <p:sldId id="265" r:id="rId12"/>
    <p:sldId id="266" r:id="rId13"/>
    <p:sldId id="267" r:id="rId14"/>
    <p:sldId id="278" r:id="rId15"/>
    <p:sldId id="268" r:id="rId16"/>
    <p:sldId id="279" r:id="rId17"/>
    <p:sldId id="269" r:id="rId18"/>
    <p:sldId id="270" r:id="rId19"/>
    <p:sldId id="283" r:id="rId20"/>
    <p:sldId id="282" r:id="rId21"/>
    <p:sldId id="271" r:id="rId22"/>
    <p:sldId id="273" r:id="rId23"/>
    <p:sldId id="274" r:id="rId24"/>
    <p:sldId id="275" r:id="rId25"/>
    <p:sldId id="276" r:id="rId26"/>
    <p:sldId id="277"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20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CA53540-2647-4A3D-9E2C-3BA039F9CBFC}" type="datetimeFigureOut">
              <a:rPr lang="fi-FI" smtClean="0"/>
              <a:pPr/>
              <a:t>17.10.2024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53540-2647-4A3D-9E2C-3BA039F9CBFC}" type="datetimeFigureOut">
              <a:rPr lang="fi-FI" smtClean="0"/>
              <a:pPr/>
              <a:t>17.10.2024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DA0A8-E668-486C-8D5C-6F4CE7DCCF66}"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Katumuksen sakramentti</a:t>
            </a:r>
          </a:p>
        </p:txBody>
      </p:sp>
      <p:sp>
        <p:nvSpPr>
          <p:cNvPr id="3" name="Alaotsikko 2"/>
          <p:cNvSpPr>
            <a:spLocks noGrp="1"/>
          </p:cNvSpPr>
          <p:nvPr>
            <p:ph type="subTitle" idx="1"/>
          </p:nvPr>
        </p:nvSpPr>
        <p:spPr/>
        <p:txBody>
          <a:bodyPr>
            <a:normAutofit/>
          </a:bodyPr>
          <a:lstStyle/>
          <a:p>
            <a:pPr algn="l"/>
            <a:r>
              <a:rPr lang="fi-FI" sz="2200" dirty="0">
                <a:solidFill>
                  <a:schemeClr val="tx2"/>
                </a:solidFill>
              </a:rPr>
              <a:t>Teksti: </a:t>
            </a:r>
            <a:r>
              <a:rPr lang="fi-FI" sz="2200" dirty="0" err="1">
                <a:solidFill>
                  <a:schemeClr val="tx2"/>
                </a:solidFill>
              </a:rPr>
              <a:t>www.ortodoksi.net</a:t>
            </a:r>
            <a:r>
              <a:rPr lang="fi-FI" sz="2200" dirty="0">
                <a:solidFill>
                  <a:schemeClr val="tx2"/>
                </a:solidFill>
              </a:rPr>
              <a:t>, Stefan Holm: Kirkon jäsenenä – Oppikirja 9. luokalle</a:t>
            </a:r>
          </a:p>
          <a:p>
            <a:pPr algn="l"/>
            <a:r>
              <a:rPr lang="fi-FI" sz="2200" dirty="0">
                <a:solidFill>
                  <a:schemeClr val="tx2"/>
                </a:solidFill>
              </a:rPr>
              <a:t>Kuvat: </a:t>
            </a:r>
            <a:r>
              <a:rPr lang="fi-FI" sz="2200" dirty="0" err="1">
                <a:solidFill>
                  <a:schemeClr val="tx2"/>
                </a:solidFill>
              </a:rPr>
              <a:t>www.ortoboxi.fi</a:t>
            </a:r>
            <a:endParaRPr lang="fi-FI" sz="2200" dirty="0">
              <a:solidFill>
                <a:schemeClr val="tx2"/>
              </a:solidFill>
            </a:endParaRPr>
          </a:p>
          <a:p>
            <a:endParaRPr lang="fi-FI" dirty="0"/>
          </a:p>
        </p:txBody>
      </p:sp>
      <p:pic>
        <p:nvPicPr>
          <p:cNvPr id="4" name="Picture 2" descr="D:\KIRSI\Kuvitukset\Ullan nettisivut\Bannerit\logopienennetty.gif"/>
          <p:cNvPicPr>
            <a:picLocks noChangeAspect="1" noChangeArrowheads="1"/>
          </p:cNvPicPr>
          <p:nvPr/>
        </p:nvPicPr>
        <p:blipFill>
          <a:blip r:embed="rId2" cstate="print"/>
          <a:srcRect/>
          <a:stretch>
            <a:fillRect/>
          </a:stretch>
        </p:blipFill>
        <p:spPr bwMode="auto">
          <a:xfrm>
            <a:off x="1403648" y="5157192"/>
            <a:ext cx="3119437" cy="9286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92696"/>
            <a:ext cx="4038600" cy="5433467"/>
          </a:xfrm>
        </p:spPr>
        <p:txBody>
          <a:bodyPr/>
          <a:lstStyle/>
          <a:p>
            <a:r>
              <a:rPr lang="fi-FI" dirty="0"/>
              <a:t>Samalla pyritään olemaan tekemättä syntiä, vaikka ehkä tietäisikin lankeavansa uudelleen. </a:t>
            </a:r>
          </a:p>
          <a:p>
            <a:pPr>
              <a:buNone/>
            </a:pPr>
            <a:endParaRPr lang="fi-FI" dirty="0"/>
          </a:p>
          <a:p>
            <a:r>
              <a:rPr lang="fi-FI" dirty="0"/>
              <a:t>Kreikan sana </a:t>
            </a:r>
            <a:r>
              <a:rPr lang="fi-FI" b="1" i="1" dirty="0" err="1"/>
              <a:t>metanoia</a:t>
            </a:r>
            <a:r>
              <a:rPr lang="fi-FI" b="1" i="1" dirty="0"/>
              <a:t> </a:t>
            </a:r>
            <a:r>
              <a:rPr lang="fi-FI" dirty="0"/>
              <a:t>”katumus” tarkoittaakin mielenmuutosta. </a:t>
            </a:r>
          </a:p>
          <a:p>
            <a:endParaRPr lang="fi-FI" dirty="0"/>
          </a:p>
        </p:txBody>
      </p:sp>
      <p:sp>
        <p:nvSpPr>
          <p:cNvPr id="4" name="Sisällön paikkamerkki 3"/>
          <p:cNvSpPr>
            <a:spLocks noGrp="1"/>
          </p:cNvSpPr>
          <p:nvPr>
            <p:ph sz="half" idx="2"/>
          </p:nvPr>
        </p:nvSpPr>
        <p:spPr/>
        <p:txBody>
          <a:bodyPr/>
          <a:lstStyle/>
          <a:p>
            <a:pPr>
              <a:buNone/>
            </a:pPr>
            <a:endParaRPr lang="fi-FI" dirty="0"/>
          </a:p>
          <a:p>
            <a:pPr>
              <a:buNone/>
            </a:pPr>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548680"/>
            <a:ext cx="4038600" cy="5577483"/>
          </a:xfrm>
        </p:spPr>
        <p:txBody>
          <a:bodyPr>
            <a:normAutofit/>
          </a:bodyPr>
          <a:lstStyle/>
          <a:p>
            <a:r>
              <a:rPr lang="fi-FI" dirty="0"/>
              <a:t>Syntejä voi pyytää anteeksi joka päivä suoraan Jumalalta. </a:t>
            </a:r>
          </a:p>
          <a:p>
            <a:pPr>
              <a:buNone/>
            </a:pPr>
            <a:endParaRPr lang="fi-FI" dirty="0"/>
          </a:p>
          <a:p>
            <a:r>
              <a:rPr lang="fi-FI" dirty="0"/>
              <a:t>Aika ajoin on tultava katumuksen sakramenttiin. </a:t>
            </a:r>
          </a:p>
          <a:p>
            <a:pPr>
              <a:buNone/>
            </a:pPr>
            <a:endParaRPr lang="fi-FI" dirty="0"/>
          </a:p>
          <a:p>
            <a:r>
              <a:rPr lang="fi-FI" dirty="0">
                <a:solidFill>
                  <a:schemeClr val="tx2"/>
                </a:solidFill>
              </a:rPr>
              <a:t>Tätä voi verrata lääkärintarkastukseen: silloin tarkistetaan ihmisen terveydentila. </a:t>
            </a:r>
          </a:p>
        </p:txBody>
      </p:sp>
      <p:pic>
        <p:nvPicPr>
          <p:cNvPr id="3074" name="Picture 2" descr="D:\ORTOBOXI\Kuvapankki nettiin\tampere\_MG_3291.JPG"/>
          <p:cNvPicPr>
            <a:picLocks noGrp="1" noChangeAspect="1" noChangeArrowheads="1"/>
          </p:cNvPicPr>
          <p:nvPr>
            <p:ph sz="half" idx="2"/>
          </p:nvPr>
        </p:nvPicPr>
        <p:blipFill>
          <a:blip r:embed="rId2" cstate="print"/>
          <a:srcRect/>
          <a:stretch>
            <a:fillRect/>
          </a:stretch>
        </p:blipFill>
        <p:spPr bwMode="auto">
          <a:xfrm>
            <a:off x="5076056" y="908720"/>
            <a:ext cx="2847975" cy="42672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p:txBody>
          <a:bodyPr/>
          <a:lstStyle/>
          <a:p>
            <a:r>
              <a:rPr lang="fi-FI" dirty="0"/>
              <a:t>Synnin voi ajatella olevan henkisen elämän sairaus.</a:t>
            </a:r>
          </a:p>
          <a:p>
            <a:pPr>
              <a:buNone/>
            </a:pPr>
            <a:endParaRPr lang="fi-FI" dirty="0"/>
          </a:p>
          <a:p>
            <a:r>
              <a:rPr lang="fi-FI" dirty="0"/>
              <a:t>Katumuksen sakramentin tarkoitus ei ole tuomita, vaan parantaa. </a:t>
            </a:r>
          </a:p>
        </p:txBody>
      </p:sp>
      <p:sp>
        <p:nvSpPr>
          <p:cNvPr id="4" name="Sisällön paikkamerkki 3"/>
          <p:cNvSpPr>
            <a:spLocks noGrp="1"/>
          </p:cNvSpPr>
          <p:nvPr>
            <p:ph sz="half" idx="2"/>
          </p:nvPr>
        </p:nvSpPr>
        <p:spPr/>
        <p:txBody>
          <a:bodyPr/>
          <a:lstStyle/>
          <a:p>
            <a:pPr>
              <a:buNone/>
            </a:pPr>
            <a:endParaRPr lang="fi-FI" dirty="0"/>
          </a:p>
          <a:p>
            <a:pPr>
              <a:buNone/>
            </a:pPr>
            <a:endParaRPr lang="fi-FI" dirty="0"/>
          </a:p>
          <a:p>
            <a:pPr>
              <a:buNone/>
            </a:pPr>
            <a:endParaRPr lang="fi-FI" dirty="0"/>
          </a:p>
          <a:p>
            <a:pPr>
              <a:buNone/>
            </a:pPr>
            <a:endParaRPr lang="fi-FI" dirty="0"/>
          </a:p>
          <a:p>
            <a:pPr>
              <a:buNone/>
            </a:pPr>
            <a:endParaRPr lang="fi-FI" dirty="0"/>
          </a:p>
          <a:p>
            <a:pPr>
              <a:buNone/>
            </a:pPr>
            <a:endParaRPr lang="fi-FI" dirty="0"/>
          </a:p>
          <a:p>
            <a:pPr>
              <a:buNone/>
            </a:pPr>
            <a:endParaRPr lang="fi-FI" dirty="0"/>
          </a:p>
          <a:p>
            <a:pPr>
              <a:buNone/>
            </a:pPr>
            <a:r>
              <a:rPr lang="fi-FI" sz="1600" dirty="0" err="1">
                <a:solidFill>
                  <a:schemeClr val="tx2"/>
                </a:solidFill>
              </a:rPr>
              <a:t>Panteleimon</a:t>
            </a:r>
            <a:r>
              <a:rPr lang="fi-FI" sz="1600" dirty="0">
                <a:solidFill>
                  <a:schemeClr val="tx2"/>
                </a:solidFill>
              </a:rPr>
              <a:t> Parantaja</a:t>
            </a:r>
          </a:p>
        </p:txBody>
      </p:sp>
      <p:pic>
        <p:nvPicPr>
          <p:cNvPr id="13314" name="Picture 2" descr="D:\ORTOBOXI\Kuvapankki nettiin\Katedraali\OKpyhät ortoboxiin\Panteleimon.tif"/>
          <p:cNvPicPr>
            <a:picLocks noChangeAspect="1" noChangeArrowheads="1"/>
          </p:cNvPicPr>
          <p:nvPr/>
        </p:nvPicPr>
        <p:blipFill>
          <a:blip r:embed="rId2" cstate="print"/>
          <a:srcRect/>
          <a:stretch>
            <a:fillRect/>
          </a:stretch>
        </p:blipFill>
        <p:spPr bwMode="auto">
          <a:xfrm>
            <a:off x="4716016" y="1052736"/>
            <a:ext cx="2896942" cy="391564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476672"/>
            <a:ext cx="4038600" cy="5649491"/>
          </a:xfrm>
        </p:spPr>
        <p:txBody>
          <a:bodyPr/>
          <a:lstStyle/>
          <a:p>
            <a:endParaRPr lang="fi-FI" dirty="0"/>
          </a:p>
          <a:p>
            <a:r>
              <a:rPr lang="fi-FI" dirty="0"/>
              <a:t>Kristus antoi opetuslapsilleen vallan antaa tai olla antamatta syntejä anteeksi. </a:t>
            </a:r>
          </a:p>
          <a:p>
            <a:pPr>
              <a:buNone/>
            </a:pPr>
            <a:endParaRPr lang="fi-FI" dirty="0"/>
          </a:p>
          <a:p>
            <a:r>
              <a:rPr lang="fi-FI" dirty="0"/>
              <a:t>Apostolit välittivät tämän armolahjan piispoille ja piispat edelleen papeille. </a:t>
            </a:r>
          </a:p>
        </p:txBody>
      </p:sp>
      <p:pic>
        <p:nvPicPr>
          <p:cNvPr id="5" name="Sisällön paikkamerkki 4" descr="phoca_thumb_l_ji_helluntai.jpg"/>
          <p:cNvPicPr>
            <a:picLocks noGrp="1" noChangeAspect="1"/>
          </p:cNvPicPr>
          <p:nvPr>
            <p:ph sz="half" idx="2"/>
          </p:nvPr>
        </p:nvPicPr>
        <p:blipFill>
          <a:blip r:embed="rId2" cstate="print"/>
          <a:stretch>
            <a:fillRect/>
          </a:stretch>
        </p:blipFill>
        <p:spPr>
          <a:xfrm>
            <a:off x="4860032" y="1196752"/>
            <a:ext cx="345104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20688"/>
            <a:ext cx="4038600" cy="5505475"/>
          </a:xfrm>
        </p:spPr>
        <p:txBody>
          <a:bodyPr>
            <a:normAutofit fontScale="92500" lnSpcReduction="10000"/>
          </a:bodyPr>
          <a:lstStyle/>
          <a:p>
            <a:r>
              <a:rPr lang="fi-FI" dirty="0">
                <a:solidFill>
                  <a:schemeClr val="tx2"/>
                </a:solidFill>
              </a:rPr>
              <a:t>Katumuksen sakramenttiin olisi hyvä osallistua riittävän usein. </a:t>
            </a:r>
          </a:p>
          <a:p>
            <a:pPr>
              <a:buNone/>
            </a:pPr>
            <a:endParaRPr lang="fi-FI" dirty="0">
              <a:solidFill>
                <a:schemeClr val="tx2"/>
              </a:solidFill>
            </a:endParaRPr>
          </a:p>
          <a:p>
            <a:r>
              <a:rPr lang="fi-FI" dirty="0">
                <a:solidFill>
                  <a:schemeClr val="tx2"/>
                </a:solidFill>
              </a:rPr>
              <a:t>Aikaisemmin ehtoolliseen osallistumiseen oli ehtona aina ripillä käynti, mutta nykyään se ei ole enää ehdoton vaatimus.</a:t>
            </a:r>
          </a:p>
          <a:p>
            <a:pPr>
              <a:buNone/>
            </a:pPr>
            <a:endParaRPr lang="fi-FI" dirty="0">
              <a:solidFill>
                <a:schemeClr val="tx2"/>
              </a:solidFill>
            </a:endParaRPr>
          </a:p>
          <a:p>
            <a:r>
              <a:rPr lang="fi-FI" dirty="0">
                <a:solidFill>
                  <a:schemeClr val="tx2"/>
                </a:solidFill>
              </a:rPr>
              <a:t>Katumukseen osallistumisen voi ajoittaa vaikkapa paastoaikoihin. </a:t>
            </a:r>
          </a:p>
        </p:txBody>
      </p:sp>
      <p:pic>
        <p:nvPicPr>
          <p:cNvPr id="5" name="Sisällön paikkamerkki 4" descr="https://fbcdn-sphotos-a.akamaihd.net/hphotos-ak-ash3/578258_4053051603852_1208899918_33848900_1836812175_n.jpg"/>
          <p:cNvPicPr>
            <a:picLocks noGrp="1"/>
          </p:cNvPicPr>
          <p:nvPr>
            <p:ph sz="half" idx="2"/>
          </p:nvPr>
        </p:nvPicPr>
        <p:blipFill>
          <a:blip r:embed="rId2" cstate="print"/>
          <a:srcRect/>
          <a:stretch>
            <a:fillRect/>
          </a:stretch>
        </p:blipFill>
        <p:spPr bwMode="auto">
          <a:xfrm>
            <a:off x="5076056" y="908720"/>
            <a:ext cx="3017309"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 </a:t>
            </a:r>
          </a:p>
        </p:txBody>
      </p:sp>
      <p:sp>
        <p:nvSpPr>
          <p:cNvPr id="3" name="Sisällön paikkamerkki 2"/>
          <p:cNvSpPr>
            <a:spLocks noGrp="1"/>
          </p:cNvSpPr>
          <p:nvPr>
            <p:ph sz="half" idx="1"/>
          </p:nvPr>
        </p:nvSpPr>
        <p:spPr>
          <a:xfrm>
            <a:off x="457200" y="764704"/>
            <a:ext cx="4038600" cy="5361459"/>
          </a:xfrm>
        </p:spPr>
        <p:txBody>
          <a:bodyPr>
            <a:normAutofit fontScale="92500" lnSpcReduction="10000"/>
          </a:bodyPr>
          <a:lstStyle/>
          <a:p>
            <a:r>
              <a:rPr lang="fi-FI" dirty="0"/>
              <a:t>Ennen toimitusta katuva miettii, mitkä asiat erottavat hänet Jumalasta tai lähimmäisistä.</a:t>
            </a:r>
          </a:p>
          <a:p>
            <a:pPr>
              <a:buNone/>
            </a:pPr>
            <a:endParaRPr lang="fi-FI" dirty="0">
              <a:solidFill>
                <a:schemeClr val="tx2"/>
              </a:solidFill>
            </a:endParaRPr>
          </a:p>
          <a:p>
            <a:pPr>
              <a:buNone/>
            </a:pPr>
            <a:endParaRPr lang="fi-FI" dirty="0"/>
          </a:p>
          <a:p>
            <a:r>
              <a:rPr lang="fi-FI" dirty="0">
                <a:solidFill>
                  <a:schemeClr val="tx2"/>
                </a:solidFill>
              </a:rPr>
              <a:t>Monissa seurakunnissa on mahdollisuus osallistua katumukseen ennen liturgiaa.</a:t>
            </a:r>
          </a:p>
          <a:p>
            <a:r>
              <a:rPr lang="fi-FI" dirty="0">
                <a:solidFill>
                  <a:schemeClr val="tx2"/>
                </a:solidFill>
              </a:rPr>
              <a:t>Kysy millainen käytäntö omassa seurakunnassasi on. </a:t>
            </a:r>
          </a:p>
        </p:txBody>
      </p:sp>
      <p:pic>
        <p:nvPicPr>
          <p:cNvPr id="10242" name="Picture 2" descr="D:\ORTOBOXI\Kuvapankki nettiin\Katedraali\OK Käsitellyt ikonit\Ylka_ja_neitsyetp.jpg"/>
          <p:cNvPicPr>
            <a:picLocks noGrp="1" noChangeAspect="1" noChangeArrowheads="1"/>
          </p:cNvPicPr>
          <p:nvPr>
            <p:ph sz="half" idx="2"/>
          </p:nvPr>
        </p:nvPicPr>
        <p:blipFill>
          <a:blip r:embed="rId2" cstate="print"/>
          <a:srcRect/>
          <a:stretch>
            <a:fillRect/>
          </a:stretch>
        </p:blipFill>
        <p:spPr bwMode="auto">
          <a:xfrm>
            <a:off x="4644008" y="1484784"/>
            <a:ext cx="4038600" cy="36751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404664"/>
            <a:ext cx="4038600" cy="5721499"/>
          </a:xfrm>
        </p:spPr>
        <p:txBody>
          <a:bodyPr>
            <a:normAutofit lnSpcReduction="10000"/>
          </a:bodyPr>
          <a:lstStyle/>
          <a:p>
            <a:r>
              <a:rPr lang="fi-FI" sz="2400" dirty="0">
                <a:solidFill>
                  <a:schemeClr val="tx2"/>
                </a:solidFill>
              </a:rPr>
              <a:t>Katumuksen mysteerio suoritetaan tavallisesti kirkossa. </a:t>
            </a:r>
          </a:p>
          <a:p>
            <a:pPr>
              <a:buNone/>
            </a:pPr>
            <a:endParaRPr lang="fi-FI" sz="2400" dirty="0">
              <a:solidFill>
                <a:schemeClr val="tx2"/>
              </a:solidFill>
            </a:endParaRPr>
          </a:p>
          <a:p>
            <a:r>
              <a:rPr lang="fi-FI" sz="2400" dirty="0">
                <a:solidFill>
                  <a:schemeClr val="tx2"/>
                </a:solidFill>
              </a:rPr>
              <a:t>Usein kirkon etuosaan on asetettu analogi ja sille alttarievankeliumi sekä papin käsiristi. </a:t>
            </a:r>
          </a:p>
          <a:p>
            <a:pPr>
              <a:buNone/>
            </a:pPr>
            <a:endParaRPr lang="fi-FI" sz="2400" dirty="0">
              <a:solidFill>
                <a:schemeClr val="tx2"/>
              </a:solidFill>
            </a:endParaRPr>
          </a:p>
          <a:p>
            <a:r>
              <a:rPr lang="fi-FI" sz="2400" dirty="0">
                <a:solidFill>
                  <a:schemeClr val="tx2"/>
                </a:solidFill>
              </a:rPr>
              <a:t>Tämän pöydän ääressä mysteerioon osallistuva keskustelee seisaaltaan papin kanssa muilta syrjässä niistä asioista, joita hän katuu ja joista haluaisi anteeksiannon. </a:t>
            </a:r>
          </a:p>
        </p:txBody>
      </p:sp>
      <p:pic>
        <p:nvPicPr>
          <p:cNvPr id="1026" name="Picture 2" descr="C:\Users\Kirsi\Desktop\boxiin\synnintunnustus.jpg"/>
          <p:cNvPicPr>
            <a:picLocks noGrp="1" noChangeAspect="1" noChangeArrowheads="1"/>
          </p:cNvPicPr>
          <p:nvPr>
            <p:ph sz="half" idx="2"/>
          </p:nvPr>
        </p:nvPicPr>
        <p:blipFill>
          <a:blip r:embed="rId2" cstate="print"/>
          <a:srcRect/>
          <a:stretch>
            <a:fillRect/>
          </a:stretch>
        </p:blipFill>
        <p:spPr bwMode="auto">
          <a:xfrm>
            <a:off x="4652839" y="836712"/>
            <a:ext cx="3375545" cy="50708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Sakramentin toimitus</a:t>
            </a:r>
          </a:p>
        </p:txBody>
      </p:sp>
      <p:sp>
        <p:nvSpPr>
          <p:cNvPr id="3" name="Sisällön paikkamerkki 2"/>
          <p:cNvSpPr>
            <a:spLocks noGrp="1"/>
          </p:cNvSpPr>
          <p:nvPr>
            <p:ph sz="half" idx="1"/>
          </p:nvPr>
        </p:nvSpPr>
        <p:spPr/>
        <p:txBody>
          <a:bodyPr>
            <a:normAutofit fontScale="77500" lnSpcReduction="20000"/>
          </a:bodyPr>
          <a:lstStyle/>
          <a:p>
            <a:r>
              <a:rPr lang="fi-FI" sz="3600" dirty="0"/>
              <a:t>Toimitus alkaa rukouksilla, jotka valmistavat katumukseen. </a:t>
            </a:r>
          </a:p>
          <a:p>
            <a:pPr>
              <a:buNone/>
            </a:pPr>
            <a:endParaRPr lang="fi-FI" sz="3600" dirty="0"/>
          </a:p>
          <a:p>
            <a:pPr>
              <a:buNone/>
            </a:pPr>
            <a:endParaRPr lang="fi-FI" dirty="0"/>
          </a:p>
        </p:txBody>
      </p:sp>
      <p:sp>
        <p:nvSpPr>
          <p:cNvPr id="4" name="Sisällön paikkamerkki 3"/>
          <p:cNvSpPr>
            <a:spLocks noGrp="1"/>
          </p:cNvSpPr>
          <p:nvPr>
            <p:ph sz="half" idx="2"/>
          </p:nvPr>
        </p:nvSpPr>
        <p:spPr/>
        <p:txBody>
          <a:bodyPr>
            <a:normAutofit fontScale="77500" lnSpcReduction="20000"/>
          </a:bodyPr>
          <a:lstStyle/>
          <a:p>
            <a:pPr>
              <a:buNone/>
            </a:pPr>
            <a:r>
              <a:rPr lang="fi-FI" dirty="0"/>
              <a:t>	”</a:t>
            </a:r>
            <a:r>
              <a:rPr lang="fi-FI" i="1" dirty="0">
                <a:solidFill>
                  <a:schemeClr val="tx2"/>
                </a:solidFill>
              </a:rPr>
              <a:t>Herra Jeesus Kristus, elävän Jumalan Poika, paimen ja karitsa, joka otat pois maailman synnin, joka annoit lahjaksi lainan kahdelle velalliselle ja syntiselle naiselle syntien päästön, Sinä, Valtias, anna huojennus, päästö ja anteeksianto synneistä, laittomuuksista ja rikkomuksista, joita nämä Sinun palvelijasi ovat tehneet tahallisesti tai tahattomasti, tietäen tai tietämättään, huomaamattaan tai ymmärtämättään….”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p:txBody>
          <a:bodyPr/>
          <a:lstStyle/>
          <a:p>
            <a:r>
              <a:rPr lang="fi-FI" dirty="0"/>
              <a:t>Seuraa syntien tunnustaminen. </a:t>
            </a:r>
          </a:p>
          <a:p>
            <a:pPr>
              <a:buNone/>
            </a:pPr>
            <a:endParaRPr lang="fi-FI" dirty="0"/>
          </a:p>
          <a:p>
            <a:r>
              <a:rPr lang="fi-FI" dirty="0"/>
              <a:t>Pappi tekee tarvittavia kysymyksiä ja seuraa keskustelu, jossa pappi antaa ohjeita. </a:t>
            </a:r>
          </a:p>
        </p:txBody>
      </p:sp>
      <p:sp>
        <p:nvSpPr>
          <p:cNvPr id="4" name="Sisällön paikkamerkki 3"/>
          <p:cNvSpPr>
            <a:spLocks noGrp="1"/>
          </p:cNvSpPr>
          <p:nvPr>
            <p:ph sz="half" idx="2"/>
          </p:nvPr>
        </p:nvSpPr>
        <p:spPr/>
        <p:txBody>
          <a:bodyPr/>
          <a:lstStyle/>
          <a:p>
            <a:pPr>
              <a:buNone/>
            </a:pPr>
            <a:r>
              <a:rPr lang="fi-FI"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100" dirty="0">
                <a:solidFill>
                  <a:schemeClr val="tx2"/>
                </a:solidFill>
              </a:rPr>
              <a:t>Keskustelun jälkeen pappi lukee seuraavan: </a:t>
            </a:r>
            <a:br>
              <a:rPr lang="fi-FI" dirty="0">
                <a:solidFill>
                  <a:schemeClr val="tx2"/>
                </a:solidFill>
              </a:rPr>
            </a:br>
            <a:endParaRPr lang="fi-FI" dirty="0"/>
          </a:p>
        </p:txBody>
      </p:sp>
      <p:sp>
        <p:nvSpPr>
          <p:cNvPr id="3" name="Sisällön paikkamerkki 2"/>
          <p:cNvSpPr>
            <a:spLocks noGrp="1"/>
          </p:cNvSpPr>
          <p:nvPr>
            <p:ph idx="1"/>
          </p:nvPr>
        </p:nvSpPr>
        <p:spPr/>
        <p:txBody>
          <a:bodyPr>
            <a:normAutofit fontScale="85000" lnSpcReduction="20000"/>
          </a:bodyPr>
          <a:lstStyle/>
          <a:p>
            <a:pPr>
              <a:buNone/>
            </a:pPr>
            <a:r>
              <a:rPr lang="fi-FI" i="1" dirty="0">
                <a:solidFill>
                  <a:schemeClr val="tx2"/>
                </a:solidFill>
              </a:rPr>
              <a:t>	”Minulle arvottomalle tunnustuksen tehnyt hengellinen lapseni, minä mitätön syntinen en voi antaa syntejä anteeksi maan päällä, ellei Jumala antaisi. Mutta sen jumalallisen äänen tähden, joka Herramme Jeesuksen Kristuksen ylösnousemisen jälkeen tuli apostoleille sanoen: »Joiden synnit te anteeksi annatte, niille ne ovat anteeksi annetut; joiden synnit te pidätätte, niille ne ovat pidätetyt», sanomme siihen uskaltaen: Kaiken mitä olet sanonut minulle arvottomalle ja kaiken mitä et saanut sanotuksi joko tietämättömyydestä tai unohtaen, olipa se mitä tahansa, Jumala antakoon sinulle anteeksi tässä ja tulevassa ajassa.”</a:t>
            </a:r>
            <a:r>
              <a:rPr lang="fi-FI" dirty="0">
                <a:solidFill>
                  <a:schemeClr val="tx2"/>
                </a:solidFill>
              </a:rPr>
              <a:t> </a:t>
            </a:r>
          </a:p>
          <a:p>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SAKRAMENTIT</a:t>
            </a:r>
          </a:p>
        </p:txBody>
      </p:sp>
      <p:sp>
        <p:nvSpPr>
          <p:cNvPr id="3" name="Sisällön paikkamerkki 2"/>
          <p:cNvSpPr>
            <a:spLocks noGrp="1"/>
          </p:cNvSpPr>
          <p:nvPr>
            <p:ph sz="half" idx="1"/>
          </p:nvPr>
        </p:nvSpPr>
        <p:spPr/>
        <p:txBody>
          <a:bodyPr>
            <a:normAutofit lnSpcReduction="10000"/>
          </a:bodyPr>
          <a:lstStyle/>
          <a:p>
            <a:pPr>
              <a:buNone/>
            </a:pPr>
            <a:endParaRPr lang="fi-FI" dirty="0">
              <a:solidFill>
                <a:schemeClr val="tx2"/>
              </a:solidFill>
            </a:endParaRPr>
          </a:p>
          <a:p>
            <a:r>
              <a:rPr lang="fi-FI" dirty="0"/>
              <a:t>Kirkossa käytetään myös sanaa </a:t>
            </a:r>
            <a:r>
              <a:rPr lang="fi-FI" b="1" dirty="0"/>
              <a:t>mysteerio</a:t>
            </a:r>
            <a:r>
              <a:rPr lang="fi-FI" dirty="0"/>
              <a:t>.</a:t>
            </a:r>
          </a:p>
          <a:p>
            <a:pPr>
              <a:buNone/>
            </a:pPr>
            <a:endParaRPr lang="fi-FI" dirty="0"/>
          </a:p>
          <a:p>
            <a:r>
              <a:rPr lang="fi-FI" dirty="0"/>
              <a:t>Se voidaan suomentaa sanalla ”salaisuus”. </a:t>
            </a:r>
          </a:p>
          <a:p>
            <a:pPr>
              <a:buNone/>
            </a:pPr>
            <a:endParaRPr lang="fi-FI" dirty="0"/>
          </a:p>
          <a:p>
            <a:pPr>
              <a:buNone/>
            </a:pPr>
            <a:endParaRPr lang="fi-FI" dirty="0"/>
          </a:p>
          <a:p>
            <a:r>
              <a:rPr lang="fi-FI" sz="2400" dirty="0">
                <a:solidFill>
                  <a:schemeClr val="accent3">
                    <a:lumMod val="50000"/>
                  </a:schemeClr>
                </a:solidFill>
              </a:rPr>
              <a:t>Mihin näistä osallistutaan vain kerran, mihin useasti?</a:t>
            </a:r>
          </a:p>
        </p:txBody>
      </p:sp>
      <p:pic>
        <p:nvPicPr>
          <p:cNvPr id="5" name="Picture 2" descr="D:\ORTOBOXI\Kuvapankki nettiin\sakramentitTEKSTI.jpg"/>
          <p:cNvPicPr>
            <a:picLocks noGrp="1" noChangeAspect="1" noChangeArrowheads="1"/>
          </p:cNvPicPr>
          <p:nvPr>
            <p:ph sz="half" idx="2"/>
          </p:nvPr>
        </p:nvPicPr>
        <p:blipFill>
          <a:blip r:embed="rId2" cstate="print"/>
          <a:srcRect/>
          <a:stretch>
            <a:fillRect/>
          </a:stretch>
        </p:blipFill>
        <p:spPr bwMode="auto">
          <a:xfrm>
            <a:off x="4649143" y="1844824"/>
            <a:ext cx="4176464" cy="41764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764704"/>
            <a:ext cx="4038600" cy="5361459"/>
          </a:xfrm>
        </p:spPr>
        <p:txBody>
          <a:bodyPr>
            <a:normAutofit fontScale="70000" lnSpcReduction="20000"/>
          </a:bodyPr>
          <a:lstStyle/>
          <a:p>
            <a:r>
              <a:rPr lang="fi-FI" sz="4000" dirty="0"/>
              <a:t>Sen jälkeen syntinsä tunnustanut polvistuu lattialle ja pappi peittää hänen päänsä </a:t>
            </a:r>
            <a:r>
              <a:rPr lang="fi-FI" sz="4000" dirty="0" err="1"/>
              <a:t>epitrakiililla</a:t>
            </a:r>
            <a:r>
              <a:rPr lang="fi-FI" sz="4000" dirty="0"/>
              <a:t> ja lausuu synninpäästö-rukouksen sekä anteeksianto-rukouksen.</a:t>
            </a:r>
          </a:p>
          <a:p>
            <a:pPr>
              <a:buNone/>
            </a:pPr>
            <a:endParaRPr lang="fi-FI" sz="3200" dirty="0"/>
          </a:p>
        </p:txBody>
      </p:sp>
      <p:sp>
        <p:nvSpPr>
          <p:cNvPr id="4" name="Sisällön paikkamerkki 3"/>
          <p:cNvSpPr>
            <a:spLocks noGrp="1"/>
          </p:cNvSpPr>
          <p:nvPr>
            <p:ph sz="half" idx="2"/>
          </p:nvPr>
        </p:nvSpPr>
        <p:spPr>
          <a:xfrm>
            <a:off x="4648200" y="620688"/>
            <a:ext cx="4038600" cy="5505475"/>
          </a:xfrm>
        </p:spPr>
        <p:txBody>
          <a:bodyPr>
            <a:normAutofit fontScale="70000" lnSpcReduction="20000"/>
          </a:bodyPr>
          <a:lstStyle/>
          <a:p>
            <a:pPr>
              <a:buNone/>
            </a:pPr>
            <a:r>
              <a:rPr lang="fi-FI" dirty="0"/>
              <a:t>	</a:t>
            </a:r>
            <a:r>
              <a:rPr lang="fi-FI" i="1" dirty="0">
                <a:solidFill>
                  <a:schemeClr val="tx2"/>
                </a:solidFill>
              </a:rPr>
              <a:t>Jumala, joka profeetta </a:t>
            </a:r>
            <a:r>
              <a:rPr lang="fi-FI" i="1" dirty="0" err="1">
                <a:solidFill>
                  <a:schemeClr val="tx2"/>
                </a:solidFill>
              </a:rPr>
              <a:t>Naatanin</a:t>
            </a:r>
            <a:r>
              <a:rPr lang="fi-FI" i="1" dirty="0">
                <a:solidFill>
                  <a:schemeClr val="tx2"/>
                </a:solidFill>
              </a:rPr>
              <a:t> kautta antoi anteeksi syntinsä tunnustaneelle Daavidille, katkerasti Herransa kieltämistä itkeneelle Pietarille, herran jalkojen juuressa itkeneelle syntiselle naiselle, publikaanille ja tuhlaajapojalle, antakoon anteeksi myös sinulle minun syntisen kautta kaiken niin tässä kuin tulevassa ajassa, sovittakoon sinut pyhän Kirkkonsa kanssa ja yhdistäköön sinut siihen Kristuksessa Jeesuksessa ja asettakoon sinut tuomituksi tulematta </a:t>
            </a:r>
            <a:r>
              <a:rPr lang="fi-FI" i="1" dirty="0" err="1">
                <a:solidFill>
                  <a:schemeClr val="tx2"/>
                </a:solidFill>
              </a:rPr>
              <a:t>peljättävän</a:t>
            </a:r>
            <a:r>
              <a:rPr lang="fi-FI" i="1" dirty="0">
                <a:solidFill>
                  <a:schemeClr val="tx2"/>
                </a:solidFill>
              </a:rPr>
              <a:t> istuimensa eteen. Sen tähden murehtimatta enää tunnustettuja rikkomuksia mene rauhaan. </a:t>
            </a:r>
          </a:p>
        </p:txBody>
      </p:sp>
      <p:pic>
        <p:nvPicPr>
          <p:cNvPr id="12290" name="Picture 2" descr="D:\ORTOBOXI\Esineet\pe_epitrakiili.jpg"/>
          <p:cNvPicPr>
            <a:picLocks noChangeAspect="1" noChangeArrowheads="1"/>
          </p:cNvPicPr>
          <p:nvPr/>
        </p:nvPicPr>
        <p:blipFill>
          <a:blip r:embed="rId2" cstate="print"/>
          <a:srcRect/>
          <a:stretch>
            <a:fillRect/>
          </a:stretch>
        </p:blipFill>
        <p:spPr bwMode="auto">
          <a:xfrm>
            <a:off x="1043608" y="3717032"/>
            <a:ext cx="2224063" cy="278092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20688"/>
            <a:ext cx="4038600" cy="5832648"/>
          </a:xfrm>
        </p:spPr>
        <p:txBody>
          <a:bodyPr>
            <a:noAutofit/>
          </a:bodyPr>
          <a:lstStyle/>
          <a:p>
            <a:pPr>
              <a:buNone/>
            </a:pPr>
            <a:endParaRPr lang="fi-FI" sz="2400" dirty="0"/>
          </a:p>
          <a:p>
            <a:r>
              <a:rPr lang="fi-FI" sz="2400" dirty="0"/>
              <a:t>Tarvittaessa pappi voi antaa </a:t>
            </a:r>
            <a:r>
              <a:rPr lang="fi-FI" sz="2400" b="1" dirty="0" err="1"/>
              <a:t>epitimian</a:t>
            </a:r>
            <a:r>
              <a:rPr lang="fi-FI" sz="2400" dirty="0"/>
              <a:t> eli hengellisen harjoituksen. </a:t>
            </a:r>
          </a:p>
          <a:p>
            <a:pPr>
              <a:buNone/>
            </a:pPr>
            <a:endParaRPr lang="fi-FI" sz="2400" dirty="0"/>
          </a:p>
          <a:p>
            <a:r>
              <a:rPr lang="fi-FI" sz="2400" dirty="0" err="1"/>
              <a:t>Esim</a:t>
            </a:r>
            <a:r>
              <a:rPr lang="fi-FI" sz="2400" dirty="0"/>
              <a:t>: rukous tai anteeksipyyntö läheiseltä.</a:t>
            </a:r>
          </a:p>
          <a:p>
            <a:pPr>
              <a:buNone/>
            </a:pPr>
            <a:endParaRPr lang="fi-FI" sz="2400" dirty="0"/>
          </a:p>
          <a:p>
            <a:r>
              <a:rPr lang="fi-FI" sz="2400" dirty="0"/>
              <a:t>Tarkoitus on auttaa katujaa parantumaan synneistään. </a:t>
            </a:r>
          </a:p>
        </p:txBody>
      </p:sp>
      <p:sp>
        <p:nvSpPr>
          <p:cNvPr id="4" name="Sisällön paikkamerkki 3"/>
          <p:cNvSpPr>
            <a:spLocks noGrp="1"/>
          </p:cNvSpPr>
          <p:nvPr>
            <p:ph sz="half" idx="2"/>
          </p:nvPr>
        </p:nvSpPr>
        <p:spPr>
          <a:xfrm>
            <a:off x="4648200" y="692696"/>
            <a:ext cx="4038600" cy="5433467"/>
          </a:xfrm>
        </p:spPr>
        <p:txBody>
          <a:bodyPr>
            <a:normAutofit/>
          </a:bodyPr>
          <a:lstStyle/>
          <a:p>
            <a:pPr>
              <a:buNone/>
            </a:pPr>
            <a:r>
              <a:rPr lang="fi-FI" dirty="0"/>
              <a:t>	</a:t>
            </a:r>
            <a:endParaRPr lang="fi-FI" i="1" dirty="0">
              <a:solidFill>
                <a:schemeClr val="accent2"/>
              </a:solidFill>
            </a:endParaRPr>
          </a:p>
        </p:txBody>
      </p:sp>
      <p:pic>
        <p:nvPicPr>
          <p:cNvPr id="6146" name="Picture 2" descr="D:\ORTOBOXI\Kuvapankki nettiin\Kirkollinen esineistö\on jo\e rukousnauha.jpg"/>
          <p:cNvPicPr>
            <a:picLocks noChangeAspect="1" noChangeArrowheads="1"/>
          </p:cNvPicPr>
          <p:nvPr/>
        </p:nvPicPr>
        <p:blipFill>
          <a:blip r:embed="rId2" cstate="print"/>
          <a:srcRect/>
          <a:stretch>
            <a:fillRect/>
          </a:stretch>
        </p:blipFill>
        <p:spPr bwMode="auto">
          <a:xfrm>
            <a:off x="4644008" y="1052736"/>
            <a:ext cx="3579862" cy="47731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836712"/>
            <a:ext cx="4038600" cy="5289451"/>
          </a:xfrm>
        </p:spPr>
        <p:txBody>
          <a:bodyPr/>
          <a:lstStyle/>
          <a:p>
            <a:r>
              <a:rPr lang="fi-FI" dirty="0"/>
              <a:t>Syntejä ei tule salata</a:t>
            </a:r>
          </a:p>
          <a:p>
            <a:pPr>
              <a:buNone/>
            </a:pPr>
            <a:endParaRPr lang="fi-FI" dirty="0"/>
          </a:p>
          <a:p>
            <a:r>
              <a:rPr lang="fi-FI" dirty="0"/>
              <a:t>”Sairautemme” ei siten parane.</a:t>
            </a:r>
          </a:p>
          <a:p>
            <a:pPr>
              <a:buNone/>
            </a:pPr>
            <a:endParaRPr lang="fi-FI" dirty="0"/>
          </a:p>
          <a:p>
            <a:r>
              <a:rPr lang="fi-FI" dirty="0"/>
              <a:t>Katuva ei saa anteeksiantoa – tilanne johtaa hengelliseen kuolemaan.</a:t>
            </a:r>
          </a:p>
        </p:txBody>
      </p:sp>
      <p:pic>
        <p:nvPicPr>
          <p:cNvPr id="9218" name="Picture 2" descr="D:\ORTOBOXI\Kuvapankki nettiin\pääkallo.jpg"/>
          <p:cNvPicPr>
            <a:picLocks noGrp="1" noChangeAspect="1" noChangeArrowheads="1"/>
          </p:cNvPicPr>
          <p:nvPr>
            <p:ph sz="half" idx="2"/>
          </p:nvPr>
        </p:nvPicPr>
        <p:blipFill>
          <a:blip r:embed="rId2" cstate="print"/>
          <a:srcRect/>
          <a:stretch>
            <a:fillRect/>
          </a:stretch>
        </p:blipFill>
        <p:spPr bwMode="auto">
          <a:xfrm>
            <a:off x="4788024" y="1124744"/>
            <a:ext cx="3672181"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764704"/>
            <a:ext cx="4038600" cy="5361459"/>
          </a:xfrm>
        </p:spPr>
        <p:txBody>
          <a:bodyPr>
            <a:normAutofit fontScale="92500" lnSpcReduction="10000"/>
          </a:bodyPr>
          <a:lstStyle/>
          <a:p>
            <a:r>
              <a:rPr lang="fi-FI" dirty="0"/>
              <a:t>Kun aloittaa isoimmasta synnistä, muiden syntien tunnustaminen on sen jälkeen helpompaa.</a:t>
            </a:r>
          </a:p>
          <a:p>
            <a:pPr>
              <a:buNone/>
            </a:pPr>
            <a:endParaRPr lang="fi-FI" dirty="0"/>
          </a:p>
          <a:p>
            <a:r>
              <a:rPr lang="fi-FI" dirty="0"/>
              <a:t>Papin edessä ei tarvitse hävetä.</a:t>
            </a:r>
          </a:p>
          <a:p>
            <a:pPr>
              <a:buNone/>
            </a:pPr>
            <a:endParaRPr lang="fi-FI" dirty="0"/>
          </a:p>
          <a:p>
            <a:r>
              <a:rPr lang="fi-FI" dirty="0"/>
              <a:t>Pappi ei myöskään saa missään yhteydessä kertoa mitä on kuullut katumuksen sakramentissa. </a:t>
            </a:r>
          </a:p>
        </p:txBody>
      </p:sp>
      <p:sp>
        <p:nvSpPr>
          <p:cNvPr id="8" name="Sisällön paikkamerkki 7"/>
          <p:cNvSpPr>
            <a:spLocks noGrp="1"/>
          </p:cNvSpPr>
          <p:nvPr>
            <p:ph sz="half" idx="2"/>
          </p:nvPr>
        </p:nvSpPr>
        <p:spPr/>
        <p:txBody>
          <a:bodyPr/>
          <a:lstStyle/>
          <a:p>
            <a:pPr>
              <a:buNone/>
            </a:pPr>
            <a:endParaRPr lang="fi-FI" dirty="0"/>
          </a:p>
          <a:p>
            <a:pPr>
              <a:buNone/>
            </a:pPr>
            <a:endParaRPr lang="fi-FI" dirty="0"/>
          </a:p>
        </p:txBody>
      </p:sp>
      <p:pic>
        <p:nvPicPr>
          <p:cNvPr id="1027" name="Picture 3" descr="C:\Users\Kirsi\Desktop\boxiin\synnintunnustusväri.jpg"/>
          <p:cNvPicPr>
            <a:picLocks noChangeAspect="1" noChangeArrowheads="1"/>
          </p:cNvPicPr>
          <p:nvPr/>
        </p:nvPicPr>
        <p:blipFill>
          <a:blip r:embed="rId2" cstate="print"/>
          <a:srcRect/>
          <a:stretch>
            <a:fillRect/>
          </a:stretch>
        </p:blipFill>
        <p:spPr bwMode="auto">
          <a:xfrm>
            <a:off x="5076056" y="692696"/>
            <a:ext cx="3360390" cy="5733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20688"/>
            <a:ext cx="4038600" cy="5505475"/>
          </a:xfrm>
        </p:spPr>
        <p:txBody>
          <a:bodyPr/>
          <a:lstStyle/>
          <a:p>
            <a:r>
              <a:rPr lang="fi-FI" dirty="0"/>
              <a:t>Kaksi ääripäätä, joita tulee varoa:</a:t>
            </a:r>
          </a:p>
          <a:p>
            <a:r>
              <a:rPr lang="fi-FI" dirty="0"/>
              <a:t>”Olen synnitön.”</a:t>
            </a:r>
          </a:p>
          <a:p>
            <a:r>
              <a:rPr lang="fi-FI" dirty="0"/>
              <a:t>Jokainen on tehnyt jotain syntiä – tai jättänyt tekemättä hyvää.</a:t>
            </a:r>
          </a:p>
          <a:p>
            <a:r>
              <a:rPr lang="fi-FI" dirty="0"/>
              <a:t>Toinen ääripää on ajatella olevansa niin paha, ettei kukaan voi auttaa.</a:t>
            </a:r>
          </a:p>
          <a:p>
            <a:endParaRPr lang="fi-FI" dirty="0"/>
          </a:p>
        </p:txBody>
      </p:sp>
      <p:pic>
        <p:nvPicPr>
          <p:cNvPr id="4098" name="Picture 2" descr="D:\ORTOBOXI\Kuvapankki nettiin\Luontokuvia\piikkilankaa 2.jpg"/>
          <p:cNvPicPr>
            <a:picLocks noGrp="1" noChangeAspect="1" noChangeArrowheads="1"/>
          </p:cNvPicPr>
          <p:nvPr>
            <p:ph sz="half" idx="2"/>
          </p:nvPr>
        </p:nvPicPr>
        <p:blipFill>
          <a:blip r:embed="rId2" cstate="print"/>
          <a:srcRect/>
          <a:stretch>
            <a:fillRect/>
          </a:stretch>
        </p:blipFill>
        <p:spPr bwMode="auto">
          <a:xfrm>
            <a:off x="4644008" y="692696"/>
            <a:ext cx="3834426" cy="5112568"/>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20688"/>
            <a:ext cx="4038600" cy="5505475"/>
          </a:xfrm>
        </p:spPr>
        <p:txBody>
          <a:bodyPr/>
          <a:lstStyle/>
          <a:p>
            <a:r>
              <a:rPr lang="fi-FI" dirty="0"/>
              <a:t>Anteeksiantamatonta on vain synti Pyhää Henkeä kohtaan.</a:t>
            </a:r>
          </a:p>
          <a:p>
            <a:pPr>
              <a:buNone/>
            </a:pPr>
            <a:endParaRPr lang="fi-FI" dirty="0"/>
          </a:p>
          <a:p>
            <a:r>
              <a:rPr lang="fi-FI" dirty="0"/>
              <a:t>Tällä tarkoitetaan paatumusta, jolloin Jumalasta ei välitetä.</a:t>
            </a:r>
          </a:p>
          <a:p>
            <a:pPr>
              <a:buNone/>
            </a:pPr>
            <a:endParaRPr lang="fi-FI" dirty="0"/>
          </a:p>
          <a:p>
            <a:r>
              <a:rPr lang="fi-FI" dirty="0"/>
              <a:t>Silloin ihminen kieltää itseltään Jumalan anteeksiannon.</a:t>
            </a:r>
          </a:p>
        </p:txBody>
      </p:sp>
      <p:pic>
        <p:nvPicPr>
          <p:cNvPr id="5122" name="Picture 2" descr="D:\ORTOBOXI\Kuvapankki nettiin\pyhähenki.jpg"/>
          <p:cNvPicPr>
            <a:picLocks noGrp="1" noChangeAspect="1" noChangeArrowheads="1"/>
          </p:cNvPicPr>
          <p:nvPr>
            <p:ph sz="half" idx="2"/>
          </p:nvPr>
        </p:nvPicPr>
        <p:blipFill>
          <a:blip r:embed="rId2" cstate="print"/>
          <a:srcRect/>
          <a:stretch>
            <a:fillRect/>
          </a:stretch>
        </p:blipFill>
        <p:spPr bwMode="auto">
          <a:xfrm>
            <a:off x="5004048" y="1196752"/>
            <a:ext cx="3062618" cy="403244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548680"/>
            <a:ext cx="4038600" cy="5577483"/>
          </a:xfrm>
        </p:spPr>
        <p:txBody>
          <a:bodyPr>
            <a:normAutofit/>
          </a:bodyPr>
          <a:lstStyle/>
          <a:p>
            <a:r>
              <a:rPr lang="fi-FI" dirty="0"/>
              <a:t>Katumuksen vastaanottavaa pappia sanotaan </a:t>
            </a:r>
            <a:r>
              <a:rPr lang="fi-FI" b="1" dirty="0"/>
              <a:t>hengelliseksi isäksi tai rippi-isäksi</a:t>
            </a:r>
            <a:r>
              <a:rPr lang="fi-FI" dirty="0"/>
              <a:t>.</a:t>
            </a:r>
          </a:p>
          <a:p>
            <a:pPr>
              <a:buNone/>
            </a:pPr>
            <a:endParaRPr lang="fi-FI" dirty="0"/>
          </a:p>
          <a:p>
            <a:r>
              <a:rPr lang="fi-FI" dirty="0"/>
              <a:t>Hänen kanssaan voi käydä muutoinkin keskusteluja hengellisestä elämästä.</a:t>
            </a:r>
          </a:p>
          <a:p>
            <a:pPr>
              <a:buNone/>
            </a:pPr>
            <a:endParaRPr lang="fi-FI" dirty="0"/>
          </a:p>
          <a:p>
            <a:r>
              <a:rPr lang="fi-FI" dirty="0"/>
              <a:t>Anteeksiantamus ei tule papilta, vaan Jumalalta. </a:t>
            </a:r>
          </a:p>
        </p:txBody>
      </p:sp>
      <p:sp>
        <p:nvSpPr>
          <p:cNvPr id="4" name="Sisällön paikkamerkki 3"/>
          <p:cNvSpPr>
            <a:spLocks noGrp="1"/>
          </p:cNvSpPr>
          <p:nvPr>
            <p:ph sz="half" idx="2"/>
          </p:nvPr>
        </p:nvSpPr>
        <p:spPr/>
        <p:txBody>
          <a:bodyPr>
            <a:normAutofit/>
          </a:bodyPr>
          <a:lstStyle/>
          <a:p>
            <a:pPr>
              <a:buNone/>
            </a:pPr>
            <a:r>
              <a:rPr lang="fi-FI" sz="1400" dirty="0">
                <a:solidFill>
                  <a:schemeClr val="tx2"/>
                </a:solidFill>
              </a:rPr>
              <a:t>	</a:t>
            </a: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endParaRPr lang="fi-FI" sz="1400" dirty="0">
              <a:solidFill>
                <a:schemeClr val="tx2"/>
              </a:solidFill>
            </a:endParaRPr>
          </a:p>
          <a:p>
            <a:pPr>
              <a:buNone/>
            </a:pPr>
            <a:r>
              <a:rPr lang="fi-FI" sz="1400" dirty="0">
                <a:solidFill>
                  <a:schemeClr val="tx2"/>
                </a:solidFill>
              </a:rPr>
              <a:t>Maria Egyptiläinen ja munkki </a:t>
            </a:r>
            <a:r>
              <a:rPr lang="fi-FI" sz="1400" dirty="0" err="1">
                <a:solidFill>
                  <a:schemeClr val="tx2"/>
                </a:solidFill>
              </a:rPr>
              <a:t>Zosimas</a:t>
            </a:r>
            <a:endParaRPr lang="fi-FI" sz="1400" dirty="0">
              <a:solidFill>
                <a:schemeClr val="tx2"/>
              </a:solidFill>
            </a:endParaRPr>
          </a:p>
        </p:txBody>
      </p:sp>
      <p:pic>
        <p:nvPicPr>
          <p:cNvPr id="11267" name="Picture 3" descr="D:\ORTOBOXI\Ortoboxi keskeneräiset\ikonit\Maria Egyptiläinen.jpg"/>
          <p:cNvPicPr>
            <a:picLocks noChangeAspect="1" noChangeArrowheads="1"/>
          </p:cNvPicPr>
          <p:nvPr/>
        </p:nvPicPr>
        <p:blipFill>
          <a:blip r:embed="rId2" cstate="print"/>
          <a:srcRect/>
          <a:stretch>
            <a:fillRect/>
          </a:stretch>
        </p:blipFill>
        <p:spPr bwMode="auto">
          <a:xfrm>
            <a:off x="4716016" y="1484784"/>
            <a:ext cx="3821516" cy="3384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p:txBody>
          <a:bodyPr/>
          <a:lstStyle/>
          <a:p>
            <a:r>
              <a:rPr lang="fi-FI" dirty="0">
                <a:solidFill>
                  <a:schemeClr val="tx2"/>
                </a:solidFill>
              </a:rPr>
              <a:t>Salaisuudella viitataan siihen, ettemme tiedä miten tuo pyhittäminen tapahtuu. </a:t>
            </a:r>
          </a:p>
          <a:p>
            <a:pPr>
              <a:buNone/>
            </a:pPr>
            <a:endParaRPr lang="fi-FI" dirty="0">
              <a:solidFill>
                <a:schemeClr val="tx2"/>
              </a:solidFill>
            </a:endParaRPr>
          </a:p>
          <a:p>
            <a:r>
              <a:rPr lang="fi-FI" dirty="0"/>
              <a:t>Sakramentti = toimitus, jossa Jumalan armovoima vaikuttaa. </a:t>
            </a:r>
          </a:p>
        </p:txBody>
      </p:sp>
      <p:pic>
        <p:nvPicPr>
          <p:cNvPr id="7" name="Picture 2" descr="D:\ELPI\Uusi kansio\_MG_0811.JPG"/>
          <p:cNvPicPr>
            <a:picLocks noGrp="1" noChangeAspect="1" noChangeArrowheads="1"/>
          </p:cNvPicPr>
          <p:nvPr>
            <p:ph sz="half" idx="2"/>
          </p:nvPr>
        </p:nvPicPr>
        <p:blipFill>
          <a:blip r:embed="rId2" cstate="print"/>
          <a:srcRect/>
          <a:stretch>
            <a:fillRect/>
          </a:stretch>
        </p:blipFill>
        <p:spPr bwMode="auto">
          <a:xfrm>
            <a:off x="5076056" y="1196752"/>
            <a:ext cx="3015423" cy="452596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476672"/>
            <a:ext cx="4038600" cy="5649491"/>
          </a:xfrm>
        </p:spPr>
        <p:txBody>
          <a:bodyPr>
            <a:normAutofit/>
          </a:bodyPr>
          <a:lstStyle/>
          <a:p>
            <a:endParaRPr lang="fi-FI" dirty="0"/>
          </a:p>
          <a:p>
            <a:r>
              <a:rPr lang="fi-FI" dirty="0"/>
              <a:t>Perinteisesti sakramentteja opetetaan olevan seitsemän.</a:t>
            </a:r>
          </a:p>
          <a:p>
            <a:endParaRPr lang="fi-FI" dirty="0"/>
          </a:p>
          <a:p>
            <a:r>
              <a:rPr lang="fi-FI" dirty="0"/>
              <a:t>On olemassa muitakin toimituksia, kuten vedenpyhitys, munkiksi tai nunnaksi vihkiminen tai hautaus.</a:t>
            </a:r>
          </a:p>
        </p:txBody>
      </p:sp>
      <p:pic>
        <p:nvPicPr>
          <p:cNvPr id="14338" name="Picture 2" descr="C:\Users\Kirsi\Desktop\boxiin\vedenpyhitysp.jpg"/>
          <p:cNvPicPr>
            <a:picLocks noGrp="1" noChangeAspect="1" noChangeArrowheads="1"/>
          </p:cNvPicPr>
          <p:nvPr>
            <p:ph sz="half" idx="2"/>
          </p:nvPr>
        </p:nvPicPr>
        <p:blipFill>
          <a:blip r:embed="rId2" cstate="print"/>
          <a:srcRect/>
          <a:stretch>
            <a:fillRect/>
          </a:stretch>
        </p:blipFill>
        <p:spPr bwMode="auto">
          <a:xfrm>
            <a:off x="4932040" y="1011331"/>
            <a:ext cx="3312368" cy="5051361"/>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KATUMUKSEN SAKRAMENTTI</a:t>
            </a:r>
          </a:p>
        </p:txBody>
      </p:sp>
      <p:sp>
        <p:nvSpPr>
          <p:cNvPr id="3" name="Sisällön paikkamerkki 2"/>
          <p:cNvSpPr>
            <a:spLocks noGrp="1"/>
          </p:cNvSpPr>
          <p:nvPr>
            <p:ph sz="half" idx="1"/>
          </p:nvPr>
        </p:nvSpPr>
        <p:spPr/>
        <p:txBody>
          <a:bodyPr>
            <a:normAutofit lnSpcReduction="10000"/>
          </a:bodyPr>
          <a:lstStyle/>
          <a:p>
            <a:r>
              <a:rPr lang="fi-FI" dirty="0"/>
              <a:t>Ihmisellä on vapaa tahto.</a:t>
            </a:r>
          </a:p>
          <a:p>
            <a:pPr>
              <a:buNone/>
            </a:pPr>
            <a:endParaRPr lang="fi-FI" dirty="0"/>
          </a:p>
          <a:p>
            <a:r>
              <a:rPr lang="fi-FI" dirty="0"/>
              <a:t>Tuota vapautta voi käyttää väärin.</a:t>
            </a:r>
          </a:p>
          <a:p>
            <a:pPr>
              <a:buNone/>
            </a:pPr>
            <a:endParaRPr lang="fi-FI" dirty="0"/>
          </a:p>
          <a:p>
            <a:r>
              <a:rPr lang="fi-FI" dirty="0"/>
              <a:t>Ajattelemme, sanomme tai teemme väärin  lähimmäistä tai Jumalaa kohtaan.</a:t>
            </a:r>
          </a:p>
        </p:txBody>
      </p:sp>
      <p:pic>
        <p:nvPicPr>
          <p:cNvPr id="5" name="Picture 2" descr="C:\Users\Kirsi\Desktop\boxiin\nyrkit.jpg"/>
          <p:cNvPicPr>
            <a:picLocks noGrp="1" noChangeAspect="1" noChangeArrowheads="1"/>
          </p:cNvPicPr>
          <p:nvPr>
            <p:ph sz="half" idx="2"/>
          </p:nvPr>
        </p:nvPicPr>
        <p:blipFill>
          <a:blip r:embed="rId2" cstate="print"/>
          <a:srcRect/>
          <a:stretch>
            <a:fillRect/>
          </a:stretch>
        </p:blipFill>
        <p:spPr bwMode="auto">
          <a:xfrm>
            <a:off x="4716016" y="1988840"/>
            <a:ext cx="3799417" cy="302433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20688"/>
            <a:ext cx="4038600" cy="5505475"/>
          </a:xfrm>
        </p:spPr>
        <p:txBody>
          <a:bodyPr>
            <a:normAutofit lnSpcReduction="10000"/>
          </a:bodyPr>
          <a:lstStyle/>
          <a:p>
            <a:r>
              <a:rPr lang="fi-FI" dirty="0"/>
              <a:t>Väärät teot vievät eroon Jumalasta.</a:t>
            </a:r>
          </a:p>
          <a:p>
            <a:pPr>
              <a:buNone/>
            </a:pPr>
            <a:endParaRPr lang="fi-FI" dirty="0"/>
          </a:p>
          <a:p>
            <a:r>
              <a:rPr lang="fi-FI" dirty="0"/>
              <a:t>Jos pyydämme anteeksi, Jumala antaa anteeksi. </a:t>
            </a:r>
          </a:p>
          <a:p>
            <a:pPr>
              <a:buNone/>
            </a:pPr>
            <a:endParaRPr lang="fi-FI" dirty="0"/>
          </a:p>
          <a:p>
            <a:r>
              <a:rPr lang="fi-FI" dirty="0"/>
              <a:t>Tätä varten on olemassa sakramentti: katumus.</a:t>
            </a:r>
          </a:p>
          <a:p>
            <a:pPr>
              <a:buNone/>
            </a:pPr>
            <a:endParaRPr lang="fi-FI" dirty="0"/>
          </a:p>
          <a:p>
            <a:r>
              <a:rPr lang="fi-FI" dirty="0">
                <a:solidFill>
                  <a:schemeClr val="tx2"/>
                </a:solidFill>
              </a:rPr>
              <a:t>Käytyään myös nimiä synnintunnustus, synninpäästö tai rippi. </a:t>
            </a:r>
          </a:p>
        </p:txBody>
      </p:sp>
      <p:pic>
        <p:nvPicPr>
          <p:cNvPr id="7171" name="Picture 3" descr="D:\ORTOBOXI\Kuvapankki nettiin\Katedraali\OKMuut kuin ikonit\tuohuksetp.jpg"/>
          <p:cNvPicPr>
            <a:picLocks noGrp="1" noChangeAspect="1" noChangeArrowheads="1"/>
          </p:cNvPicPr>
          <p:nvPr>
            <p:ph sz="half" idx="2"/>
          </p:nvPr>
        </p:nvPicPr>
        <p:blipFill>
          <a:blip r:embed="rId2" cstate="print"/>
          <a:srcRect/>
          <a:stretch>
            <a:fillRect/>
          </a:stretch>
        </p:blipFill>
        <p:spPr bwMode="auto">
          <a:xfrm>
            <a:off x="5004048" y="1052736"/>
            <a:ext cx="3263916" cy="452596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476672"/>
            <a:ext cx="4038600" cy="5649491"/>
          </a:xfrm>
        </p:spPr>
        <p:txBody>
          <a:bodyPr/>
          <a:lstStyle/>
          <a:p>
            <a:r>
              <a:rPr lang="fi-FI" dirty="0"/>
              <a:t>Syntiä ei saisi vähätellä sen takia, että se on pieni. </a:t>
            </a:r>
          </a:p>
          <a:p>
            <a:pPr>
              <a:buNone/>
            </a:pPr>
            <a:endParaRPr lang="fi-FI" dirty="0"/>
          </a:p>
          <a:p>
            <a:r>
              <a:rPr lang="fi-FI" dirty="0"/>
              <a:t>Jos ihminen ei kadu, hän ei saa pientäkään syntiä anteeksi. </a:t>
            </a:r>
          </a:p>
          <a:p>
            <a:pPr>
              <a:buNone/>
            </a:pPr>
            <a:endParaRPr lang="fi-FI" dirty="0"/>
          </a:p>
          <a:p>
            <a:r>
              <a:rPr lang="fi-FI" dirty="0"/>
              <a:t>Katumalla taas voi saada isonkin synnin anteeksi. </a:t>
            </a:r>
          </a:p>
        </p:txBody>
      </p:sp>
      <p:pic>
        <p:nvPicPr>
          <p:cNvPr id="8194" name="Picture 2" descr="D:\ORTOBOXI\Kuvapankki nettiin\kirkkorakennus sisältä\KS_Golgata-risti.JPG"/>
          <p:cNvPicPr>
            <a:picLocks noGrp="1" noChangeAspect="1" noChangeArrowheads="1"/>
          </p:cNvPicPr>
          <p:nvPr>
            <p:ph sz="half" idx="2"/>
          </p:nvPr>
        </p:nvPicPr>
        <p:blipFill>
          <a:blip r:embed="rId2" cstate="print"/>
          <a:srcRect/>
          <a:stretch>
            <a:fillRect/>
          </a:stretch>
        </p:blipFill>
        <p:spPr bwMode="auto">
          <a:xfrm>
            <a:off x="4649853" y="836712"/>
            <a:ext cx="3526301" cy="5289451"/>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404664"/>
            <a:ext cx="4038600" cy="5721499"/>
          </a:xfrm>
        </p:spPr>
        <p:txBody>
          <a:bodyPr/>
          <a:lstStyle/>
          <a:p>
            <a:r>
              <a:rPr lang="fi-FI" dirty="0"/>
              <a:t>Katumuksen sakramentti on prosessi.</a:t>
            </a:r>
          </a:p>
          <a:p>
            <a:pPr>
              <a:buNone/>
            </a:pPr>
            <a:endParaRPr lang="fi-FI" dirty="0"/>
          </a:p>
          <a:p>
            <a:r>
              <a:rPr lang="fi-FI" dirty="0"/>
              <a:t>Ihminen tutkii itseään löytääkseen syntinsä.</a:t>
            </a:r>
          </a:p>
          <a:p>
            <a:pPr>
              <a:buNone/>
            </a:pPr>
            <a:endParaRPr lang="fi-FI" dirty="0"/>
          </a:p>
          <a:p>
            <a:r>
              <a:rPr lang="fi-FI" dirty="0"/>
              <a:t>Syntiä on myös kaduttava. Siitä on oltava harmissaan. </a:t>
            </a:r>
          </a:p>
        </p:txBody>
      </p:sp>
      <p:sp>
        <p:nvSpPr>
          <p:cNvPr id="4" name="Sisällön paikkamerkki 3"/>
          <p:cNvSpPr>
            <a:spLocks noGrp="1"/>
          </p:cNvSpPr>
          <p:nvPr>
            <p:ph sz="half" idx="2"/>
          </p:nvPr>
        </p:nvSpPr>
        <p:spPr/>
        <p:txBody>
          <a:bodyPr/>
          <a:lstStyle/>
          <a:p>
            <a:pPr>
              <a:buNone/>
            </a:pPr>
            <a:endParaRPr lang="fi-FI" dirty="0"/>
          </a:p>
          <a:p>
            <a:pPr>
              <a:buNone/>
            </a:pPr>
            <a:endParaRPr lang="fi-F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92696"/>
            <a:ext cx="4038600" cy="5433467"/>
          </a:xfrm>
        </p:spPr>
        <p:txBody>
          <a:bodyPr>
            <a:normAutofit/>
          </a:bodyPr>
          <a:lstStyle/>
          <a:p>
            <a:r>
              <a:rPr lang="fi-FI" dirty="0"/>
              <a:t>Synti tunnustetaan Jumalalle papin ollessa läsnä. </a:t>
            </a:r>
          </a:p>
          <a:p>
            <a:pPr>
              <a:buNone/>
            </a:pPr>
            <a:endParaRPr lang="fi-FI" dirty="0"/>
          </a:p>
          <a:p>
            <a:r>
              <a:rPr lang="fi-FI" dirty="0">
                <a:solidFill>
                  <a:schemeClr val="tx2"/>
                </a:solidFill>
              </a:rPr>
              <a:t>Papin edessä tapahtuva syntien tunnustaminen, omien murheiden ja lankeemusten ilmaiseminen, merkitsee voittoa ylpeydestä.</a:t>
            </a:r>
          </a:p>
          <a:p>
            <a:pPr>
              <a:buNone/>
            </a:pPr>
            <a:endParaRPr lang="fi-FI" dirty="0"/>
          </a:p>
        </p:txBody>
      </p:sp>
      <p:sp>
        <p:nvSpPr>
          <p:cNvPr id="4" name="Sisällön paikkamerkki 3"/>
          <p:cNvSpPr>
            <a:spLocks noGrp="1"/>
          </p:cNvSpPr>
          <p:nvPr>
            <p:ph sz="half" idx="2"/>
          </p:nvPr>
        </p:nvSpPr>
        <p:spPr/>
        <p:txBody>
          <a:bodyPr>
            <a:normAutofit/>
          </a:bodyPr>
          <a:lstStyle/>
          <a:p>
            <a:pPr>
              <a:buNone/>
            </a:pPr>
            <a:endParaRPr lang="fi-FI" dirty="0"/>
          </a:p>
          <a:p>
            <a:pPr>
              <a:buNone/>
            </a:pPr>
            <a:r>
              <a:rPr lang="fi-FI" dirty="0"/>
              <a:t>	</a:t>
            </a:r>
          </a:p>
          <a:p>
            <a:pPr>
              <a:buNone/>
            </a:pPr>
            <a:endParaRPr lang="fi-FI" dirty="0"/>
          </a:p>
        </p:txBody>
      </p:sp>
      <p:pic>
        <p:nvPicPr>
          <p:cNvPr id="5" name="Picture 3" descr="C:\Users\Kirsi\Desktop\boxiin\pappi.jpg"/>
          <p:cNvPicPr>
            <a:picLocks noChangeAspect="1" noChangeArrowheads="1"/>
          </p:cNvPicPr>
          <p:nvPr/>
        </p:nvPicPr>
        <p:blipFill>
          <a:blip r:embed="rId2" cstate="print"/>
          <a:srcRect/>
          <a:stretch>
            <a:fillRect/>
          </a:stretch>
        </p:blipFill>
        <p:spPr bwMode="auto">
          <a:xfrm>
            <a:off x="4796987" y="1052736"/>
            <a:ext cx="3211005" cy="482453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895</Words>
  <Application>Microsoft Office PowerPoint</Application>
  <PresentationFormat>Näytössä katseltava diaesitys (4:3)</PresentationFormat>
  <Paragraphs>164</Paragraphs>
  <Slides>26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26</vt:i4>
      </vt:variant>
    </vt:vector>
  </HeadingPairs>
  <TitlesOfParts>
    <vt:vector size="29" baseType="lpstr">
      <vt:lpstr>Arial</vt:lpstr>
      <vt:lpstr>Calibri</vt:lpstr>
      <vt:lpstr>Office-teema</vt:lpstr>
      <vt:lpstr>Katumuksen sakramentti</vt:lpstr>
      <vt:lpstr>SAKRAMENTIT</vt:lpstr>
      <vt:lpstr> </vt:lpstr>
      <vt:lpstr> </vt:lpstr>
      <vt:lpstr> KATUMUKSEN SAKRAMENTTI</vt:lpstr>
      <vt:lpstr> </vt:lpstr>
      <vt:lpstr> </vt:lpstr>
      <vt:lpstr> </vt:lpstr>
      <vt:lpstr> </vt:lpstr>
      <vt:lpstr> </vt:lpstr>
      <vt:lpstr> </vt:lpstr>
      <vt:lpstr> </vt:lpstr>
      <vt:lpstr> </vt:lpstr>
      <vt:lpstr> </vt:lpstr>
      <vt:lpstr> </vt:lpstr>
      <vt:lpstr> </vt:lpstr>
      <vt:lpstr> Sakramentin toimitus</vt:lpstr>
      <vt:lpstr> </vt:lpstr>
      <vt:lpstr>Keskustelun jälkeen pappi lukee seuraavan: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Katumuksen sakramentti</dc:title>
  <dc:creator>Kirsi Vuomajoki</dc:creator>
  <cp:lastModifiedBy>Kaarina Lyhykainen</cp:lastModifiedBy>
  <cp:revision>29</cp:revision>
  <dcterms:created xsi:type="dcterms:W3CDTF">2012-05-29T16:21:51Z</dcterms:created>
  <dcterms:modified xsi:type="dcterms:W3CDTF">2024-10-17T11:20:16Z</dcterms:modified>
</cp:coreProperties>
</file>