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6CF7D5-73FC-E8EA-FA4F-14867749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D22E-E80B-4407-853F-709B7EE6A24F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6AE184-E304-F87F-ED06-DFE8DB1B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4E4107-EF5F-3570-FC53-E165A83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15D4-5A45-47C0-BED4-B56DA6B699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6691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ABD04A-02BD-437C-7EE4-714A1CBB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4FFA-8C41-42B7-B7C6-A3C9DED1B896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F4D453-7E83-F261-E9A9-AF09AF59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D5AB6D-9FB7-BB60-DABE-53C75424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FA5D0-0DA0-4586-8B1A-DCF0E1F6A5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7758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63258E-FD64-EF51-E4E1-5DB33F14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DF9C-1946-4C9C-BA49-8C6424E6592C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526D2F-EACC-E755-A039-121AB1EA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9586CB-8756-DF0D-32F4-8560CBBB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0D5FA-A983-476D-985E-1F7FC3AB594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638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5DAD98-23DD-87CE-B881-B27895B1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B885-138F-4909-BEEF-89742F16ED17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5022C2-E42B-4A3D-53BC-8ABF0302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456E2A-C2CE-7664-C870-21E760D7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74B85-CEE5-49AE-B4DE-6855394C95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821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88327F-B81B-7D41-16DC-6AD86AAE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94AB-E9E6-46C7-A67C-AB62C8221AC4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A88EA1-CFA4-2785-DF4D-10B3367B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BF354C-8A42-1519-0BF1-75269FCB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2901-32A7-40DE-9B27-818EBC86B61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6888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2AB24BF-1AAC-F79B-EC81-BE261425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A230-9C89-4F53-A06D-8775708390FF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7D6C12C-32BD-3EB7-A4D4-16EA9347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0A6B163-6DEE-BF2B-7908-8DAB6F8D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A92C-F178-41EE-A492-D5F77E69B26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E14FB88-44F0-C0A2-6491-56B3B95E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C3CB-D1D8-47C7-A479-7098E713F18A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AAEF50C5-3FFB-C290-426F-BA00BF6B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DC45425-A820-85F6-88AA-2D257668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5FEDB-ED9B-4F75-A0EA-336315804B6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862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E5D48D1-D3C2-8F06-A392-ED0FF8DF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4E3D-C497-4374-BA62-5818643FEE88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7DFEFE3-73E8-D9E0-8A73-C7C519B3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EDE794C0-AE05-1305-1F63-890F23A4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8E4E3-288C-41B4-8776-B868D157F1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3931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5AF2FAE7-EB37-53FC-7549-F2EB5044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BF77-9D33-478F-8DD9-621C9B214BB9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28E93B1-C620-4039-CD83-D06A87A9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5CABA46D-FCA7-FB6E-E4F3-B9C9F14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4F45-9DF2-45FB-9392-3A7DE8F64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1951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6B72742-A09A-9C90-F19D-2CEB7938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28F0F-54D2-4F9C-8A15-E2ED5EBE75F7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1B2D7C0-134B-E662-604D-51F1BD1C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A571CFA-1EED-9F5A-809F-BC326591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ECF52-0238-4A41-A70C-91E304CA9AC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2350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3ACAF3C9-B28E-CF6E-4B95-BC8B1204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3AC1-F526-4FCA-84DC-519AC86BC6E6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4B98FC1-C3C2-3586-96D3-3C0AF90D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A3366BA-A557-61BB-EC20-3AD2369E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CDE29-3B9D-4ED8-A889-2F57F53D0CE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300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FF353FAC-563C-26A6-74B7-A63DB2B6A1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0A8C1D75-AE1C-B8DA-FE5A-EED1D91F5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75A77E-5DB6-CC84-5A77-F2BD14088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DBF62A-B9D4-46B0-9A4C-632B14251157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A847BA-30B4-CBAF-4B7B-0C64CD990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25AF50-63A5-BCC0-9E59-1645BF24E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789C70F-3AF7-4892-A025-4A5FAEF23297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33BAA4E5-850B-4DD1-E004-2542F1835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MAAILMAN LUOMINEN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47E61C7-DF95-2EAC-C13C-61924D4B1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Muistiinpanot 9. luokan oppikirjan 2. kappaleeseen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(Stefan Holm: Kirkon jäsenenä)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Kuvat: </a:t>
            </a:r>
            <a:r>
              <a:rPr lang="fi-FI" sz="2000" dirty="0" err="1">
                <a:solidFill>
                  <a:schemeClr val="accent1">
                    <a:lumMod val="50000"/>
                  </a:schemeClr>
                </a:solidFill>
              </a:rPr>
              <a:t>www.ortoboxi.fi</a:t>
            </a:r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sz="2400" dirty="0"/>
          </a:p>
        </p:txBody>
      </p:sp>
      <p:pic>
        <p:nvPicPr>
          <p:cNvPr id="2052" name="Picture 2" descr="D:\KIRSI\Kuvitukset\Ullan nettisivut\Bannerit\logopienennetty.gif">
            <a:extLst>
              <a:ext uri="{FF2B5EF4-FFF2-40B4-BE49-F238E27FC236}">
                <a16:creationId xmlns:a16="http://schemas.microsoft.com/office/drawing/2014/main" id="{3AD847AF-99BB-B34D-B747-9856EEAF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31194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F8E56C24-744A-3DB0-DA11-B21D9476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OPPI LUOMISESTA</a:t>
            </a:r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3D0B4792-EE30-19FF-9740-ED6A9C5CC4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Lyhyimmillään opetuksen löytää uskontunnustuksesta: </a:t>
            </a:r>
          </a:p>
          <a:p>
            <a:pPr eaLnBrk="1" hangingPunct="1"/>
            <a:r>
              <a:rPr lang="fi-FI" altLang="fi-FI" i="1">
                <a:solidFill>
                  <a:schemeClr val="tx2"/>
                </a:solidFill>
              </a:rPr>
              <a:t>”Uskon yhteen Jumalaan, kaikkivaltiaaseen Isään, </a:t>
            </a:r>
            <a:r>
              <a:rPr lang="fi-FI" altLang="fi-FI" b="1" i="1">
                <a:solidFill>
                  <a:schemeClr val="tx2"/>
                </a:solidFill>
              </a:rPr>
              <a:t>taivaan ja maan, kaiken näkyvän ja näkymättömän Luojaan</a:t>
            </a:r>
            <a:r>
              <a:rPr lang="fi-FI" altLang="fi-FI" i="1">
                <a:solidFill>
                  <a:schemeClr val="tx2"/>
                </a:solidFill>
              </a:rPr>
              <a:t>.” </a:t>
            </a:r>
          </a:p>
        </p:txBody>
      </p:sp>
      <p:pic>
        <p:nvPicPr>
          <p:cNvPr id="11268" name="Picture 2" descr="D:\ORTOBOXI\Kuvapankki nettiin\Luontokuvia\IMG_6467.JPG">
            <a:extLst>
              <a:ext uri="{FF2B5EF4-FFF2-40B4-BE49-F238E27FC236}">
                <a16:creationId xmlns:a16="http://schemas.microsoft.com/office/drawing/2014/main" id="{F5505130-6742-E30A-3614-C3B4FC434E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2AEB0A3F-AC8A-B213-387C-3DAD8659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81762"/>
          </a:xfrm>
        </p:spPr>
        <p:txBody>
          <a:bodyPr/>
          <a:lstStyle/>
          <a:p>
            <a:pPr algn="l" eaLnBrk="1" hangingPunct="1"/>
            <a:r>
              <a:rPr lang="fi-FI" altLang="fi-FI" sz="2000" b="1">
                <a:solidFill>
                  <a:schemeClr val="tx2"/>
                </a:solidFill>
              </a:rPr>
              <a:t>Erilaisia näkemyksiä elämän synnystä ja kehityksestä</a:t>
            </a:r>
            <a:br>
              <a:rPr lang="fi-FI" altLang="fi-FI" sz="2000" b="1">
                <a:solidFill>
                  <a:schemeClr val="tx2"/>
                </a:solidFill>
              </a:rPr>
            </a:br>
            <a:br>
              <a:rPr lang="fi-FI" altLang="fi-FI" sz="2000" b="1">
                <a:solidFill>
                  <a:schemeClr val="tx2"/>
                </a:solidFill>
              </a:rPr>
            </a:br>
            <a:r>
              <a:rPr lang="fi-FI" altLang="fi-FI" sz="2000" u="sng">
                <a:solidFill>
                  <a:schemeClr val="tx2"/>
                </a:solidFill>
              </a:rPr>
              <a:t>Neodarwinismi:</a:t>
            </a:r>
            <a:r>
              <a:rPr lang="fi-FI" altLang="fi-FI" sz="2000">
                <a:solidFill>
                  <a:schemeClr val="tx2"/>
                </a:solidFill>
              </a:rPr>
              <a:t> Biologisen maailman hidas kehittyminen alkusolusta nykyiseen monimuotoisuuteen mutaatioiden ja valinnan seurauksena. </a:t>
            </a:r>
            <a:br>
              <a:rPr lang="fi-FI" altLang="fi-FI" sz="2000">
                <a:solidFill>
                  <a:schemeClr val="tx2"/>
                </a:solidFill>
              </a:rPr>
            </a:br>
            <a:br>
              <a:rPr lang="fi-FI" altLang="fi-FI" sz="2000">
                <a:solidFill>
                  <a:schemeClr val="tx2"/>
                </a:solidFill>
              </a:rPr>
            </a:br>
            <a:r>
              <a:rPr lang="fi-FI" altLang="fi-FI" sz="2000" u="sng">
                <a:solidFill>
                  <a:schemeClr val="tx2"/>
                </a:solidFill>
              </a:rPr>
              <a:t>Punktualismi:</a:t>
            </a:r>
            <a:r>
              <a:rPr lang="fi-FI" altLang="fi-FI" sz="2000">
                <a:solidFill>
                  <a:schemeClr val="tx2"/>
                </a:solidFill>
              </a:rPr>
              <a:t> Nopea kehitys pienissä reunapopulaatioissa. Teoria pyrkii selittämään hitaan kehityksen todisteiden puuttumisen fossiiliaineistossa. </a:t>
            </a:r>
            <a:br>
              <a:rPr lang="fi-FI" altLang="fi-FI" sz="2000">
                <a:solidFill>
                  <a:schemeClr val="tx2"/>
                </a:solidFill>
              </a:rPr>
            </a:br>
            <a:br>
              <a:rPr lang="fi-FI" altLang="fi-FI" sz="2000">
                <a:solidFill>
                  <a:schemeClr val="tx2"/>
                </a:solidFill>
              </a:rPr>
            </a:br>
            <a:r>
              <a:rPr lang="fi-FI" altLang="fi-FI" sz="2000" u="sng">
                <a:solidFill>
                  <a:schemeClr val="tx2"/>
                </a:solidFill>
              </a:rPr>
              <a:t>Neutraaliteoria:</a:t>
            </a:r>
            <a:r>
              <a:rPr lang="fi-FI" altLang="fi-FI" sz="2000">
                <a:solidFill>
                  <a:schemeClr val="tx2"/>
                </a:solidFill>
              </a:rPr>
              <a:t> Evoluutiota ei ohjaa valinta vaan täysin sattumanvaraiset mekanismit. </a:t>
            </a:r>
            <a:br>
              <a:rPr lang="fi-FI" altLang="fi-FI" sz="2000">
                <a:solidFill>
                  <a:schemeClr val="tx2"/>
                </a:solidFill>
              </a:rPr>
            </a:br>
            <a:br>
              <a:rPr lang="fi-FI" altLang="fi-FI" sz="2000">
                <a:solidFill>
                  <a:schemeClr val="tx2"/>
                </a:solidFill>
              </a:rPr>
            </a:br>
            <a:r>
              <a:rPr lang="fi-FI" altLang="fi-FI" sz="2000" u="sng">
                <a:solidFill>
                  <a:schemeClr val="tx2"/>
                </a:solidFill>
              </a:rPr>
              <a:t>Panspermia</a:t>
            </a:r>
            <a:r>
              <a:rPr lang="fi-FI" altLang="fi-FI" sz="2000">
                <a:solidFill>
                  <a:schemeClr val="tx2"/>
                </a:solidFill>
              </a:rPr>
              <a:t>: Elämä on tullut ulkoavaruudesta, koska se on liian monimutkaista syntyäkseen maapallolla kemiallisten prosessien seurauksena.</a:t>
            </a:r>
            <a:br>
              <a:rPr lang="fi-FI" altLang="fi-FI" sz="2000">
                <a:solidFill>
                  <a:schemeClr val="tx2"/>
                </a:solidFill>
              </a:rPr>
            </a:br>
            <a:r>
              <a:rPr lang="fi-FI" altLang="fi-FI" sz="2000">
                <a:solidFill>
                  <a:schemeClr val="tx2"/>
                </a:solidFill>
              </a:rPr>
              <a:t> </a:t>
            </a:r>
            <a:br>
              <a:rPr lang="fi-FI" altLang="fi-FI" sz="2000">
                <a:solidFill>
                  <a:schemeClr val="tx2"/>
                </a:solidFill>
              </a:rPr>
            </a:br>
            <a:r>
              <a:rPr lang="fi-FI" altLang="fi-FI" sz="2000" u="sng">
                <a:solidFill>
                  <a:schemeClr val="tx2"/>
                </a:solidFill>
              </a:rPr>
              <a:t>Kreationismi:</a:t>
            </a:r>
            <a:r>
              <a:rPr lang="fi-FI" altLang="fi-FI" sz="2000">
                <a:solidFill>
                  <a:schemeClr val="tx2"/>
                </a:solidFill>
              </a:rPr>
              <a:t> Raamatun luomiskertomukseen kirjaimellisesti uskova suuntaus. Biologinen maailma on luotu suhteellisen vähän aikaa sitten nopeasti ja valmiina. Vedenpaisumus selittää oleelliset geologiset tapahtumat. </a:t>
            </a:r>
            <a:br>
              <a:rPr lang="fi-FI" altLang="fi-FI" sz="2000">
                <a:solidFill>
                  <a:schemeClr val="tx2"/>
                </a:solidFill>
              </a:rPr>
            </a:br>
            <a:br>
              <a:rPr lang="fi-FI" altLang="fi-FI" sz="2000">
                <a:solidFill>
                  <a:schemeClr val="tx2"/>
                </a:solidFill>
              </a:rPr>
            </a:br>
            <a:r>
              <a:rPr lang="fi-FI" altLang="fi-FI" sz="2000" u="sng">
                <a:solidFill>
                  <a:schemeClr val="tx2"/>
                </a:solidFill>
              </a:rPr>
              <a:t>Intelligent Design</a:t>
            </a:r>
            <a:r>
              <a:rPr lang="fi-FI" altLang="fi-FI" sz="2000">
                <a:solidFill>
                  <a:schemeClr val="tx2"/>
                </a:solidFill>
              </a:rPr>
              <a:t>: Älyllinen suunnittelu luonnossa on havaittavissa tieteellisin menetelmin. Näkemys ei ota kantaa siihen, kuka suunnittelija on. </a:t>
            </a:r>
            <a:endParaRPr lang="fi-FI" altLang="fi-FI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>
            <a:extLst>
              <a:ext uri="{FF2B5EF4-FFF2-40B4-BE49-F238E27FC236}">
                <a16:creationId xmlns:a16="http://schemas.microsoft.com/office/drawing/2014/main" id="{B918B64C-CF4F-54EE-98D7-C0F7C940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MAAILMAN SYNTY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34D4005C-C20E-9DEB-2FB0-7D5FC5AE50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Maailman synty on kiinnostanut ihmisiä kaikkina aikoina.</a:t>
            </a:r>
          </a:p>
          <a:p>
            <a:pPr eaLnBrk="1" hangingPunct="1"/>
            <a:r>
              <a:rPr lang="fi-FI" altLang="fi-FI"/>
              <a:t>Mistä kaikki on saanut alkunsa?</a:t>
            </a:r>
          </a:p>
          <a:p>
            <a:pPr eaLnBrk="1" hangingPunct="1"/>
            <a:r>
              <a:rPr lang="fi-FI" altLang="fi-FI"/>
              <a:t>Uskonnot vastaavat kysymykseen.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 </a:t>
            </a:r>
          </a:p>
          <a:p>
            <a:pPr eaLnBrk="1" hangingPunct="1"/>
            <a:endParaRPr lang="fi-FI" altLang="fi-FI"/>
          </a:p>
        </p:txBody>
      </p:sp>
      <p:pic>
        <p:nvPicPr>
          <p:cNvPr id="3076" name="Picture 3" descr="D:\ORTOBOXI\Kuvapankki nettiin\Luontokuvia\IMGP1581.JPG">
            <a:extLst>
              <a:ext uri="{FF2B5EF4-FFF2-40B4-BE49-F238E27FC236}">
                <a16:creationId xmlns:a16="http://schemas.microsoft.com/office/drawing/2014/main" id="{9C27F583-3FB3-308A-2A9E-D62263C38A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341438"/>
            <a:ext cx="3381375" cy="50927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0B9889BB-D697-603F-872C-7050ACFF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Maailman synty Kalevalassa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455302-2480-BF2C-0F3C-199C2D596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miter lim="800000"/>
            <a:headEnd/>
            <a:tailEnd/>
          </a:ln>
        </p:spPr>
        <p:txBody>
          <a:bodyPr numCol="2"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</a:t>
            </a:r>
            <a:r>
              <a:rPr lang="fi-FI" sz="3000" dirty="0">
                <a:solidFill>
                  <a:schemeClr val="tx2"/>
                </a:solidFill>
              </a:rPr>
              <a:t>Tuo sotka, sorea lintu,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liiteleikse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r>
              <a:rPr lang="fi-FI" sz="3000" dirty="0" err="1">
                <a:solidFill>
                  <a:schemeClr val="tx2"/>
                </a:solidFill>
              </a:rPr>
              <a:t>laateleikse</a:t>
            </a:r>
            <a:r>
              <a:rPr lang="fi-FI" sz="3000" dirty="0">
                <a:solidFill>
                  <a:schemeClr val="tx2"/>
                </a:solidFill>
              </a:rPr>
              <a:t>.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Keksi polven </a:t>
            </a:r>
            <a:r>
              <a:rPr lang="fi-FI" sz="3000" dirty="0" err="1">
                <a:solidFill>
                  <a:schemeClr val="tx2"/>
                </a:solidFill>
              </a:rPr>
              <a:t>veen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r>
              <a:rPr lang="fi-FI" sz="3000" dirty="0" err="1">
                <a:solidFill>
                  <a:schemeClr val="tx2"/>
                </a:solidFill>
              </a:rPr>
              <a:t>emosen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sinerväisellä</a:t>
            </a:r>
            <a:r>
              <a:rPr lang="fi-FI" sz="3000" dirty="0">
                <a:solidFill>
                  <a:schemeClr val="tx2"/>
                </a:solidFill>
              </a:rPr>
              <a:t> selällä;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luuli </a:t>
            </a:r>
            <a:r>
              <a:rPr lang="fi-FI" sz="3000" dirty="0" err="1">
                <a:solidFill>
                  <a:schemeClr val="tx2"/>
                </a:solidFill>
              </a:rPr>
              <a:t>heinämättähäksi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tuoreheksi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r>
              <a:rPr lang="fi-FI" sz="3000" dirty="0" err="1">
                <a:solidFill>
                  <a:schemeClr val="tx2"/>
                </a:solidFill>
              </a:rPr>
              <a:t>turpeheksi</a:t>
            </a:r>
            <a:r>
              <a:rPr lang="fi-FI" sz="3000" dirty="0">
                <a:solidFill>
                  <a:schemeClr val="tx2"/>
                </a:solidFill>
              </a:rPr>
              <a:t>.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Lentelevi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r>
              <a:rPr lang="fi-FI" sz="3000" dirty="0" err="1">
                <a:solidFill>
                  <a:schemeClr val="tx2"/>
                </a:solidFill>
              </a:rPr>
              <a:t>liitelevi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päähän polven </a:t>
            </a:r>
            <a:r>
              <a:rPr lang="fi-FI" sz="3000" dirty="0" err="1">
                <a:solidFill>
                  <a:schemeClr val="tx2"/>
                </a:solidFill>
              </a:rPr>
              <a:t>laskeuvi</a:t>
            </a:r>
            <a:r>
              <a:rPr lang="fi-FI" sz="3000" dirty="0">
                <a:solidFill>
                  <a:schemeClr val="tx2"/>
                </a:solidFill>
              </a:rPr>
              <a:t>.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Siihen </a:t>
            </a:r>
            <a:r>
              <a:rPr lang="fi-FI" sz="3000" dirty="0" err="1">
                <a:solidFill>
                  <a:schemeClr val="tx2"/>
                </a:solidFill>
              </a:rPr>
              <a:t>laativi</a:t>
            </a:r>
            <a:r>
              <a:rPr lang="fi-FI" sz="3000" dirty="0">
                <a:solidFill>
                  <a:schemeClr val="tx2"/>
                </a:solidFill>
              </a:rPr>
              <a:t> pesänsä,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muni kultaiset munansa: </a:t>
            </a:r>
            <a:br>
              <a:rPr lang="fi-FI" sz="3000" dirty="0">
                <a:solidFill>
                  <a:schemeClr val="tx2"/>
                </a:solidFill>
              </a:rPr>
            </a:b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kuusi kultaista </a:t>
            </a:r>
            <a:r>
              <a:rPr lang="fi-FI" sz="3000" dirty="0" err="1">
                <a:solidFill>
                  <a:schemeClr val="tx2"/>
                </a:solidFill>
              </a:rPr>
              <a:t>munoa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rautamunan seitsemännen. </a:t>
            </a:r>
            <a:br>
              <a:rPr lang="fi-FI" sz="3000" dirty="0">
                <a:solidFill>
                  <a:schemeClr val="tx2"/>
                </a:solidFill>
              </a:rPr>
            </a:b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Alkoi hautoa munia,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päätä polven lämmitellä.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Hautoi päivän, hautoi toisen,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hautoi kohta </a:t>
            </a:r>
            <a:r>
              <a:rPr lang="fi-FI" sz="3000" dirty="0" err="1">
                <a:solidFill>
                  <a:schemeClr val="tx2"/>
                </a:solidFill>
              </a:rPr>
              <a:t>kolmannenki</a:t>
            </a:r>
            <a:r>
              <a:rPr lang="fi-FI" sz="3000" dirty="0">
                <a:solidFill>
                  <a:schemeClr val="tx2"/>
                </a:solidFill>
              </a:rPr>
              <a:t>.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Jopa tuosta </a:t>
            </a:r>
            <a:r>
              <a:rPr lang="fi-FI" sz="3000" dirty="0" err="1">
                <a:solidFill>
                  <a:schemeClr val="tx2"/>
                </a:solidFill>
              </a:rPr>
              <a:t>veen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r>
              <a:rPr lang="fi-FI" sz="3000" dirty="0" err="1">
                <a:solidFill>
                  <a:schemeClr val="tx2"/>
                </a:solidFill>
              </a:rPr>
              <a:t>emonen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veen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r>
              <a:rPr lang="fi-FI" sz="3000" dirty="0" err="1">
                <a:solidFill>
                  <a:schemeClr val="tx2"/>
                </a:solidFill>
              </a:rPr>
              <a:t>emonen</a:t>
            </a:r>
            <a:r>
              <a:rPr lang="fi-FI" sz="3000" dirty="0">
                <a:solidFill>
                  <a:schemeClr val="tx2"/>
                </a:solidFill>
              </a:rPr>
              <a:t>, ilman impi,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tuntevi</a:t>
            </a:r>
            <a:r>
              <a:rPr lang="fi-FI" sz="3000" dirty="0">
                <a:solidFill>
                  <a:schemeClr val="tx2"/>
                </a:solidFill>
              </a:rPr>
              <a:t> tulistuvaksi,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hipiänsä hiiltyväksi; </a:t>
            </a:r>
            <a:br>
              <a:rPr lang="fi-FI" sz="3000" dirty="0">
                <a:solidFill>
                  <a:schemeClr val="tx2"/>
                </a:solidFill>
              </a:rPr>
            </a:br>
            <a:endParaRPr lang="fi-FI" sz="3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sz="3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3000" dirty="0">
                <a:solidFill>
                  <a:schemeClr val="tx2"/>
                </a:solidFill>
              </a:rPr>
              <a:t>	luuli polvensa palavan,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kaikki suonensa sulavan.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Vavahutti</a:t>
            </a:r>
            <a:r>
              <a:rPr lang="fi-FI" sz="3000" dirty="0">
                <a:solidFill>
                  <a:schemeClr val="tx2"/>
                </a:solidFill>
              </a:rPr>
              <a:t> polveansa,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järkytti jäseniänsä: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munat vierähti </a:t>
            </a:r>
            <a:r>
              <a:rPr lang="fi-FI" sz="3000" dirty="0" err="1">
                <a:solidFill>
                  <a:schemeClr val="tx2"/>
                </a:solidFill>
              </a:rPr>
              <a:t>vetehen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meren </a:t>
            </a:r>
            <a:r>
              <a:rPr lang="fi-FI" sz="3000" dirty="0" err="1">
                <a:solidFill>
                  <a:schemeClr val="tx2"/>
                </a:solidFill>
              </a:rPr>
              <a:t>aaltohon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r>
              <a:rPr lang="fi-FI" sz="3000" dirty="0" err="1">
                <a:solidFill>
                  <a:schemeClr val="tx2"/>
                </a:solidFill>
              </a:rPr>
              <a:t>ajaikse</a:t>
            </a:r>
            <a:r>
              <a:rPr lang="fi-FI" sz="3000" dirty="0">
                <a:solidFill>
                  <a:schemeClr val="tx2"/>
                </a:solidFill>
              </a:rPr>
              <a:t>;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karskahti</a:t>
            </a:r>
            <a:r>
              <a:rPr lang="fi-FI" sz="3000" dirty="0">
                <a:solidFill>
                  <a:schemeClr val="tx2"/>
                </a:solidFill>
              </a:rPr>
              <a:t> munat muruiksi,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katkieli</a:t>
            </a:r>
            <a:r>
              <a:rPr lang="fi-FI" sz="3000" dirty="0">
                <a:solidFill>
                  <a:schemeClr val="tx2"/>
                </a:solidFill>
              </a:rPr>
              <a:t> kappaleiksi. </a:t>
            </a:r>
            <a:br>
              <a:rPr lang="fi-FI" sz="3000" dirty="0">
                <a:solidFill>
                  <a:schemeClr val="tx2"/>
                </a:solidFill>
              </a:rPr>
            </a:b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Ei munat mutahan </a:t>
            </a:r>
            <a:r>
              <a:rPr lang="fi-FI" sz="3000" dirty="0" err="1">
                <a:solidFill>
                  <a:schemeClr val="tx2"/>
                </a:solidFill>
              </a:rPr>
              <a:t>joua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siepalehet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r>
              <a:rPr lang="fi-FI" sz="3000" dirty="0" err="1">
                <a:solidFill>
                  <a:schemeClr val="tx2"/>
                </a:solidFill>
              </a:rPr>
              <a:t>veen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r>
              <a:rPr lang="fi-FI" sz="3000" dirty="0" err="1">
                <a:solidFill>
                  <a:schemeClr val="tx2"/>
                </a:solidFill>
              </a:rPr>
              <a:t>sekahan</a:t>
            </a:r>
            <a:r>
              <a:rPr lang="fi-FI" sz="3000" dirty="0">
                <a:solidFill>
                  <a:schemeClr val="tx2"/>
                </a:solidFill>
              </a:rPr>
              <a:t>. </a:t>
            </a:r>
            <a:br>
              <a:rPr lang="fi-FI" sz="3000" dirty="0">
                <a:solidFill>
                  <a:schemeClr val="tx2"/>
                </a:solidFill>
              </a:rPr>
            </a:b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Muuttuivat murut hyviksi,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kappalehet</a:t>
            </a:r>
            <a:r>
              <a:rPr lang="fi-FI" sz="3000" dirty="0">
                <a:solidFill>
                  <a:schemeClr val="tx2"/>
                </a:solidFill>
              </a:rPr>
              <a:t> kaunoisiksi: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munasen alainen puoli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alaiseksi </a:t>
            </a:r>
            <a:r>
              <a:rPr lang="fi-FI" sz="3000" dirty="0" err="1">
                <a:solidFill>
                  <a:schemeClr val="tx2"/>
                </a:solidFill>
              </a:rPr>
              <a:t>maaemäksi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munasen </a:t>
            </a:r>
            <a:r>
              <a:rPr lang="fi-FI" sz="3000" dirty="0" err="1">
                <a:solidFill>
                  <a:schemeClr val="tx2"/>
                </a:solidFill>
              </a:rPr>
              <a:t>yläinen</a:t>
            </a:r>
            <a:r>
              <a:rPr lang="fi-FI" sz="3000" dirty="0">
                <a:solidFill>
                  <a:schemeClr val="tx2"/>
                </a:solidFill>
              </a:rPr>
              <a:t> puoli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yläiseksi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r>
              <a:rPr lang="fi-FI" sz="3000" dirty="0" err="1">
                <a:solidFill>
                  <a:schemeClr val="tx2"/>
                </a:solidFill>
              </a:rPr>
              <a:t>taivahaksi</a:t>
            </a:r>
            <a:r>
              <a:rPr lang="fi-FI" sz="3000" dirty="0">
                <a:solidFill>
                  <a:schemeClr val="tx2"/>
                </a:solidFill>
              </a:rPr>
              <a:t>;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yläpuoli </a:t>
            </a:r>
            <a:r>
              <a:rPr lang="fi-FI" sz="3000" dirty="0" err="1">
                <a:solidFill>
                  <a:schemeClr val="tx2"/>
                </a:solidFill>
              </a:rPr>
              <a:t>ruskeaista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 err="1">
                <a:solidFill>
                  <a:schemeClr val="tx2"/>
                </a:solidFill>
              </a:rPr>
              <a:t>päivöseksi</a:t>
            </a:r>
            <a:r>
              <a:rPr lang="fi-FI" sz="3000" dirty="0">
                <a:solidFill>
                  <a:schemeClr val="tx2"/>
                </a:solidFill>
              </a:rPr>
              <a:t> paistamahan,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yläpuoli </a:t>
            </a:r>
            <a:r>
              <a:rPr lang="fi-FI" sz="3000" dirty="0" err="1">
                <a:solidFill>
                  <a:schemeClr val="tx2"/>
                </a:solidFill>
              </a:rPr>
              <a:t>valkeaista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se kuuksi kumottamahan;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mi munassa kirjavaista,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ne </a:t>
            </a:r>
            <a:r>
              <a:rPr lang="fi-FI" sz="3000" dirty="0" err="1">
                <a:solidFill>
                  <a:schemeClr val="tx2"/>
                </a:solidFill>
              </a:rPr>
              <a:t>tähiksi</a:t>
            </a:r>
            <a:r>
              <a:rPr lang="fi-FI" sz="3000" dirty="0">
                <a:solidFill>
                  <a:schemeClr val="tx2"/>
                </a:solidFill>
              </a:rPr>
              <a:t> </a:t>
            </a:r>
            <a:r>
              <a:rPr lang="fi-FI" sz="3000" dirty="0" err="1">
                <a:solidFill>
                  <a:schemeClr val="tx2"/>
                </a:solidFill>
              </a:rPr>
              <a:t>taivahalle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mi munassa </a:t>
            </a:r>
            <a:r>
              <a:rPr lang="fi-FI" sz="3000" dirty="0" err="1">
                <a:solidFill>
                  <a:schemeClr val="tx2"/>
                </a:solidFill>
              </a:rPr>
              <a:t>mustukaista</a:t>
            </a:r>
            <a:r>
              <a:rPr lang="fi-FI" sz="3000" dirty="0">
                <a:solidFill>
                  <a:schemeClr val="tx2"/>
                </a:solidFill>
              </a:rPr>
              <a:t>, </a:t>
            </a:r>
            <a:br>
              <a:rPr lang="fi-FI" sz="3000" dirty="0">
                <a:solidFill>
                  <a:schemeClr val="tx2"/>
                </a:solidFill>
              </a:rPr>
            </a:br>
            <a:r>
              <a:rPr lang="fi-FI" sz="3000" dirty="0">
                <a:solidFill>
                  <a:schemeClr val="tx2"/>
                </a:solidFill>
              </a:rPr>
              <a:t>nepä ilman </a:t>
            </a:r>
            <a:r>
              <a:rPr lang="fi-FI" sz="3000" dirty="0" err="1">
                <a:solidFill>
                  <a:schemeClr val="tx2"/>
                </a:solidFill>
              </a:rPr>
              <a:t>pilvilöiksi</a:t>
            </a:r>
            <a:r>
              <a:rPr lang="fi-FI" sz="30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100" name="Picture 2" descr="D:\ORTOBOXI\Kuvapankki nettiin\OKSuomen kirkkohistoria\vainamoinen.jpg">
            <a:extLst>
              <a:ext uri="{FF2B5EF4-FFF2-40B4-BE49-F238E27FC236}">
                <a16:creationId xmlns:a16="http://schemas.microsoft.com/office/drawing/2014/main" id="{F326679C-3630-2A75-7FB5-CB4DE84FB1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75" y="1600200"/>
            <a:ext cx="327025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E08DCB57-E1AC-03F8-FF8A-C97D661C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MAAILMAN SYNTY RAAMATUSSA</a:t>
            </a:r>
          </a:p>
        </p:txBody>
      </p:sp>
      <p:sp>
        <p:nvSpPr>
          <p:cNvPr id="5123" name="Sisällön paikkamerkki 2">
            <a:extLst>
              <a:ext uri="{FF2B5EF4-FFF2-40B4-BE49-F238E27FC236}">
                <a16:creationId xmlns:a16="http://schemas.microsoft.com/office/drawing/2014/main" id="{E87F4A2A-CD52-3396-75DE-4F557FDA95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Raamattu alkaa luomiskertomuksella: Alussa Jumala loi…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 </a:t>
            </a:r>
            <a:r>
              <a:rPr lang="fi-FI" altLang="fi-FI" sz="1800">
                <a:solidFill>
                  <a:schemeClr val="tx2"/>
                </a:solidFill>
              </a:rPr>
              <a:t>(1. Moos. 1:1-2:3)</a:t>
            </a:r>
          </a:p>
          <a:p>
            <a:pPr eaLnBrk="1" hangingPunct="1"/>
            <a:r>
              <a:rPr lang="fi-FI" altLang="fi-FI"/>
              <a:t>Kertomuksia on kaksi.</a:t>
            </a:r>
          </a:p>
          <a:p>
            <a:pPr eaLnBrk="1" hangingPunct="1"/>
            <a:r>
              <a:rPr lang="fi-FI" altLang="fi-FI"/>
              <a:t>Ensimmäinen keskittyy maailman luomiseen.</a:t>
            </a:r>
          </a:p>
          <a:p>
            <a:pPr eaLnBrk="1" hangingPunct="1"/>
            <a:r>
              <a:rPr lang="fi-FI" altLang="fi-FI"/>
              <a:t>Toinen kuvaa tarkasti ihmisen luomisen.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endParaRPr lang="fi-FI" altLang="fi-FI"/>
          </a:p>
          <a:p>
            <a:pPr eaLnBrk="1" hangingPunct="1"/>
            <a:endParaRPr lang="fi-FI" altLang="fi-FI"/>
          </a:p>
        </p:txBody>
      </p:sp>
      <p:pic>
        <p:nvPicPr>
          <p:cNvPr id="5124" name="Picture 2" descr="D:\ORTOBOXI\Kuvapankki nettiin\luomimen.jpg">
            <a:extLst>
              <a:ext uri="{FF2B5EF4-FFF2-40B4-BE49-F238E27FC236}">
                <a16:creationId xmlns:a16="http://schemas.microsoft.com/office/drawing/2014/main" id="{A3FB22FE-687C-81DD-A576-5BB588A90D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6750" y="1700213"/>
            <a:ext cx="4386263" cy="43211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052CC7A8-A530-2FAA-A2B1-A7AF4AB1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TIETEELLINEN KÄSITYS</a:t>
            </a:r>
          </a:p>
        </p:txBody>
      </p:sp>
      <p:sp>
        <p:nvSpPr>
          <p:cNvPr id="6147" name="Sisällön paikkamerkki 2">
            <a:extLst>
              <a:ext uri="{FF2B5EF4-FFF2-40B4-BE49-F238E27FC236}">
                <a16:creationId xmlns:a16="http://schemas.microsoft.com/office/drawing/2014/main" id="{CFF1E515-6510-EB24-6E8C-2E6075E2FE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 sz="2000" b="1"/>
              <a:t>Alkuräjähdys: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/>
              <a:t>	8-12 miljardia vuotta sitten</a:t>
            </a:r>
          </a:p>
          <a:p>
            <a:pPr eaLnBrk="1" hangingPunct="1"/>
            <a:r>
              <a:rPr lang="fi-FI" altLang="fi-FI" sz="2000" b="1"/>
              <a:t>Maapallon ikä: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/>
              <a:t>	4-5 miljardia vuotta</a:t>
            </a:r>
          </a:p>
          <a:p>
            <a:pPr eaLnBrk="1" hangingPunct="1"/>
            <a:r>
              <a:rPr lang="fi-FI" altLang="fi-FI" sz="2000" b="1"/>
              <a:t>Elämä (1. solu):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/>
              <a:t>	2 miljardia vuotta. </a:t>
            </a:r>
          </a:p>
          <a:p>
            <a:pPr eaLnBrk="1" hangingPunct="1"/>
            <a:r>
              <a:rPr lang="fi-FI" altLang="fi-FI" sz="2000" b="1"/>
              <a:t>Ihminen: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2000"/>
              <a:t>	100 000-200 000 v.</a:t>
            </a:r>
          </a:p>
        </p:txBody>
      </p:sp>
      <p:pic>
        <p:nvPicPr>
          <p:cNvPr id="6148" name="Picture 2" descr="D:\KUVIA\TIKUT\Kasvio\Köynnöskrassi3.jpg">
            <a:extLst>
              <a:ext uri="{FF2B5EF4-FFF2-40B4-BE49-F238E27FC236}">
                <a16:creationId xmlns:a16="http://schemas.microsoft.com/office/drawing/2014/main" id="{6E1C0832-4B2C-0603-0029-435C9126BF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00213"/>
            <a:ext cx="4402137" cy="330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ADDC97FB-D39E-C41F-6964-9B9AB95C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TIEDE JA RAAMATTU</a:t>
            </a:r>
          </a:p>
        </p:txBody>
      </p:sp>
      <p:sp>
        <p:nvSpPr>
          <p:cNvPr id="7171" name="Sisällön paikkamerkki 2">
            <a:extLst>
              <a:ext uri="{FF2B5EF4-FFF2-40B4-BE49-F238E27FC236}">
                <a16:creationId xmlns:a16="http://schemas.microsoft.com/office/drawing/2014/main" id="{25EC8B3C-50F9-DA84-7060-A4610FC5A4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Raamattu ei ole biologian tai fysiikan oppikirja.</a:t>
            </a:r>
          </a:p>
          <a:p>
            <a:pPr eaLnBrk="1" hangingPunct="1"/>
            <a:r>
              <a:rPr lang="fi-FI" altLang="fi-FI"/>
              <a:t>Erona mm. luominen kuudessa päivässä.</a:t>
            </a:r>
          </a:p>
          <a:p>
            <a:pPr eaLnBrk="1" hangingPunct="1"/>
            <a:r>
              <a:rPr lang="fi-FI" altLang="fi-FI"/>
              <a:t>Mutta: </a:t>
            </a:r>
            <a:r>
              <a:rPr lang="fi-FI" altLang="fi-FI" i="1"/>
              <a:t>”Tuhat vuotta on sinulle kuin yksi päivä..” </a:t>
            </a:r>
            <a:r>
              <a:rPr lang="fi-FI" altLang="fi-FI"/>
              <a:t>(Psalmi 90:4)</a:t>
            </a:r>
          </a:p>
        </p:txBody>
      </p:sp>
      <p:pic>
        <p:nvPicPr>
          <p:cNvPr id="7172" name="Picture 2" descr="D:\KUVIA\TIKUT\Kasvio\Kelomänty2.jpg">
            <a:extLst>
              <a:ext uri="{FF2B5EF4-FFF2-40B4-BE49-F238E27FC236}">
                <a16:creationId xmlns:a16="http://schemas.microsoft.com/office/drawing/2014/main" id="{BA217BCB-6A24-12E0-BEA7-55BE98E18C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3D0B176F-A1E7-09BA-B102-FADB4F1A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TIEDE JA RAAMATTTU</a:t>
            </a: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C46CFBF4-30A8-8142-637D-C4CE3FB26B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Yhteneväisyyksiäkin on: </a:t>
            </a:r>
          </a:p>
          <a:p>
            <a:pPr lvl="1" eaLnBrk="1" hangingPunct="1"/>
            <a:r>
              <a:rPr lang="fi-FI" altLang="fi-FI"/>
              <a:t>Alkuräjähdys/tyhjästä luominen</a:t>
            </a:r>
          </a:p>
          <a:p>
            <a:pPr lvl="1" eaLnBrk="1" hangingPunct="1"/>
            <a:r>
              <a:rPr lang="fi-FI" altLang="fi-FI"/>
              <a:t>Samankaltainen järjestys</a:t>
            </a:r>
          </a:p>
          <a:p>
            <a:pPr lvl="1" eaLnBrk="1" hangingPunct="1"/>
            <a:r>
              <a:rPr lang="fi-FI" altLang="fi-FI"/>
              <a:t>Ihminen on uusi tulokas</a:t>
            </a:r>
          </a:p>
          <a:p>
            <a:pPr lvl="1" eaLnBrk="1" hangingPunct="1"/>
            <a:endParaRPr lang="fi-FI" altLang="fi-FI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fi-FI" altLang="fi-FI"/>
              <a:t>Tiede ei pysty selittämään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fi-FI" altLang="fi-FI"/>
              <a:t>alkuräjähdyksen syytä. </a:t>
            </a:r>
          </a:p>
        </p:txBody>
      </p:sp>
      <p:pic>
        <p:nvPicPr>
          <p:cNvPr id="8196" name="Picture 2" descr="D:\KUVIA\TIKUT\Kasvio\Leppis.jpg">
            <a:extLst>
              <a:ext uri="{FF2B5EF4-FFF2-40B4-BE49-F238E27FC236}">
                <a16:creationId xmlns:a16="http://schemas.microsoft.com/office/drawing/2014/main" id="{B8143425-F56A-90F7-DCEF-BA5A7CF52A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0B603249-CC26-FD01-0364-D3CD9FD1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MIKSI JUMALA LOI MAAILMAN?</a:t>
            </a:r>
          </a:p>
        </p:txBody>
      </p:sp>
      <p:sp>
        <p:nvSpPr>
          <p:cNvPr id="9219" name="Sisällön paikkamerkki 2">
            <a:extLst>
              <a:ext uri="{FF2B5EF4-FFF2-40B4-BE49-F238E27FC236}">
                <a16:creationId xmlns:a16="http://schemas.microsoft.com/office/drawing/2014/main" id="{0D2051E3-8E86-1A43-F360-3D4974EC7A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Jumala on rakkaus.</a:t>
            </a:r>
          </a:p>
          <a:p>
            <a:pPr eaLnBrk="1" hangingPunct="1"/>
            <a:r>
              <a:rPr lang="fi-FI" altLang="fi-FI"/>
              <a:t>Rakkaus on toimintaa, joka suuntautuu persoonasta ulospäin. </a:t>
            </a:r>
          </a:p>
          <a:p>
            <a:pPr eaLnBrk="1" hangingPunct="1"/>
            <a:r>
              <a:rPr lang="fi-FI" altLang="fi-FI"/>
              <a:t>Jumala loi maailman ja ihmiset voidakseen rakastaa meitä. </a:t>
            </a:r>
          </a:p>
        </p:txBody>
      </p:sp>
      <p:pic>
        <p:nvPicPr>
          <p:cNvPr id="9220" name="Picture 2" descr="D:\KUVIA\TIKUT\Kasvio\Omenapuu\Kuva 049.jpg">
            <a:extLst>
              <a:ext uri="{FF2B5EF4-FFF2-40B4-BE49-F238E27FC236}">
                <a16:creationId xmlns:a16="http://schemas.microsoft.com/office/drawing/2014/main" id="{998B0A06-E11F-2D4D-5735-D4072237CD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200" y="1341438"/>
            <a:ext cx="3589338" cy="47847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ABB79E63-08B8-84FF-FE41-545B8019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OLEMISEN ALKAMINEN</a:t>
            </a:r>
          </a:p>
        </p:txBody>
      </p:sp>
      <p:sp>
        <p:nvSpPr>
          <p:cNvPr id="10243" name="Sisällön paikkamerkki 2">
            <a:extLst>
              <a:ext uri="{FF2B5EF4-FFF2-40B4-BE49-F238E27FC236}">
                <a16:creationId xmlns:a16="http://schemas.microsoft.com/office/drawing/2014/main" id="{25FFBFEA-4AA3-6219-EEA3-0F02BA2FC3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Luominen = olemisen alkaminen.</a:t>
            </a:r>
          </a:p>
          <a:p>
            <a:pPr eaLnBrk="1" hangingPunct="1"/>
            <a:r>
              <a:rPr lang="fi-FI" altLang="fi-FI"/>
              <a:t>Ennen ei ollut muuta kuin Jumala.</a:t>
            </a:r>
          </a:p>
          <a:p>
            <a:pPr eaLnBrk="1" hangingPunct="1"/>
            <a:r>
              <a:rPr lang="fi-FI" altLang="fi-FI"/>
              <a:t>Maailma on syntynyt Jumalan tahdosta.</a:t>
            </a:r>
          </a:p>
        </p:txBody>
      </p:sp>
      <p:pic>
        <p:nvPicPr>
          <p:cNvPr id="10244" name="Picture 2" descr="D:\KUVIA\TIKUT\Kasvio\Sitruunaperhonen3.jpg">
            <a:extLst>
              <a:ext uri="{FF2B5EF4-FFF2-40B4-BE49-F238E27FC236}">
                <a16:creationId xmlns:a16="http://schemas.microsoft.com/office/drawing/2014/main" id="{B6FA43E7-F80E-926D-42F3-7C4967309B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95450"/>
            <a:ext cx="4038600" cy="43354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586</Words>
  <Application>Microsoft Office PowerPoint</Application>
  <PresentationFormat>Näytössä katseltava diaesitys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MAAILMAN LUOMINEN</vt:lpstr>
      <vt:lpstr>MAAILMAN SYNTY</vt:lpstr>
      <vt:lpstr>Maailman synty Kalevalassa</vt:lpstr>
      <vt:lpstr>MAAILMAN SYNTY RAAMATUSSA</vt:lpstr>
      <vt:lpstr>TIETEELLINEN KÄSITYS</vt:lpstr>
      <vt:lpstr>TIEDE JA RAAMATTU</vt:lpstr>
      <vt:lpstr>TIEDE JA RAAMATTTU</vt:lpstr>
      <vt:lpstr>MIKSI JUMALA LOI MAAILMAN?</vt:lpstr>
      <vt:lpstr>OLEMISEN ALKAMINEN</vt:lpstr>
      <vt:lpstr>OPPI LUOMISESTA</vt:lpstr>
      <vt:lpstr>Erilaisia näkemyksiä elämän synnystä ja kehityksestä  Neodarwinismi: Biologisen maailman hidas kehittyminen alkusolusta nykyiseen monimuotoisuuteen mutaatioiden ja valinnan seurauksena.   Punktualismi: Nopea kehitys pienissä reunapopulaatioissa. Teoria pyrkii selittämään hitaan kehityksen todisteiden puuttumisen fossiiliaineistossa.   Neutraaliteoria: Evoluutiota ei ohjaa valinta vaan täysin sattumanvaraiset mekanismit.   Panspermia: Elämä on tullut ulkoavaruudesta, koska se on liian monimutkaista syntyäkseen maapallolla kemiallisten prosessien seurauksena.   Kreationismi: Raamatun luomiskertomukseen kirjaimellisesti uskova suuntaus. Biologinen maailma on luotu suhteellisen vähän aikaa sitten nopeasti ja valmiina. Vedenpaisumus selittää oleelliset geologiset tapahtumat.   Intelligent Design: Älyllinen suunnittelu luonnossa on havaittavissa tieteellisin menetelmin. Näkemys ei ota kantaa siihen, kuka suunnittelija 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MAAILMAN LUOMINEN</dc:title>
  <dc:creator>Kirsi Pajarinen</dc:creator>
  <cp:lastModifiedBy>Kaarina Lyhykainen</cp:lastModifiedBy>
  <cp:revision>15</cp:revision>
  <dcterms:created xsi:type="dcterms:W3CDTF">2012-03-06T20:36:07Z</dcterms:created>
  <dcterms:modified xsi:type="dcterms:W3CDTF">2024-10-18T10:10:37Z</dcterms:modified>
</cp:coreProperties>
</file>