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63066-1769-8344-3A3C-5E095B8A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27A9-A4BF-4B1B-AEC5-21004B95126C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315DF6-B604-FD32-173D-431253CC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919A1B-33C1-ABB1-304D-BBE928F8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9F85D-655A-4939-A74A-E9E9B83CFAB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190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38BF54-477C-2D67-DFA8-FAC855C1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CAAD-D037-4B9E-A66D-03DC9DAF5369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75D9A6-6244-510E-28B8-79D58F91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076C5B-9B32-1507-7056-23705469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F5AED-D542-422B-9560-C9C8D631D66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16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87D174-7027-6C54-1C5A-17D649F7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BF6D-16A3-457F-86AC-74015AC267DF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81BAAF-2805-4757-BD4C-ADE7BFED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4AD23E-497C-EAF7-3AA3-FB3ABCBB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28A0-0E83-4135-80DC-1A400F5E20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67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BCAD34-D726-0568-20F0-62966DC9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3D4B-81D2-4BF1-9AEF-033650C9F2B3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026D13-0AE1-1060-33B0-CA700B28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C7D89-CF79-B43A-17B8-B2B0147A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DA3C-34A5-4B8E-9BA8-52880AA49B2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7162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57A2B6-8214-DFB8-85BF-878658A8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1C63-AB5A-4BCC-84FC-7CF09AE03E79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C388841-5B71-9F75-D0D4-362DC817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0B62D-C0D6-7FBD-04DF-0616EC82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E549-A294-4165-AB28-B4C6AF24AB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93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F644D5-152A-0B25-402A-52330942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0528-DC93-413C-A21D-7CBB78E5C406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95344C4-8471-9849-A3D1-7F2E2BA1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800948C-BEEC-8CCC-517F-E4C06ACB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724D-2A7C-4B7A-A550-D16F7D31C1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7093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51F6978E-E87D-E2BA-5374-6D97CF0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D4B4-6F45-42BF-9FCE-2371E575C34C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E824579E-F021-8E76-3B65-376A8FDE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14CA500A-9D0A-C303-AC2E-CDCA072B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86086-49CB-4301-A2AB-B3392279F5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491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2D59C649-368B-69FA-B53E-370FB46E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99D0-68BD-4E92-83AB-13579EAC6777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397CEB7A-FFB4-06D8-C438-79C4771E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5AA6394-4D3F-DADF-7122-E44243F7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1271C-D9AA-450E-A782-C7A7F80F8F4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988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E4539E39-FF75-C1DF-5AD0-ACA5D48D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17DA-66EE-4F0B-A4AB-5038D8B2931E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6D55096A-9758-79AE-BD32-8D22BFC5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19882FF8-FA8D-E2E6-B511-E8B34AE0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15205-4003-48D0-A7A0-5663C8D0F8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47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A730ADE-9D30-957E-4A2B-1F5C439A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1EB6-1BBB-49B5-871E-1CE7011DE76C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13A5093-BDFA-FED5-F895-0FE98403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8691F68-3DD4-F9CF-902A-8A32F95A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84AB5-528A-4F12-86A2-F00E96262DB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693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C5473D1A-0072-7BBA-9944-631372B37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3B37-0A9A-46A2-AB19-D78EE72CF581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301F792-D3FA-C392-0A45-A792C134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C7F7CB8-41FF-565A-3043-07128855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E798A-EF18-4C10-B407-F7A793AF40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368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BFEF379B-D4A4-9F65-7B2D-61C9AC0810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0727026E-7ED9-6AB0-59F1-892B5D1A2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2C1FC7-4178-0181-6BEB-4DF536B36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429D78-B689-4A65-95DA-4F8665DA7383}" type="datetimeFigureOut">
              <a:rPr lang="fi-FI"/>
              <a:pPr>
                <a:defRPr/>
              </a:pPr>
              <a:t>18.10.2024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97B06E-A9D9-E9AB-93AF-052A5E02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6450A2-58BC-D9DA-C99C-CA73CC6FF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32DF6D9-C8AB-427D-90BA-660940158A2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293DE36E-A465-AC36-15CD-FE7D90CF1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RUKOILEMALLA YHTEYTEEN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37B821-0314-CC04-9299-E86347D17B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2"/>
                </a:solidFill>
              </a:rPr>
              <a:t>Stefan Holm: Kirkon jäsenenä – Oppikirja 9. luokalle. Kappale 17.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2"/>
                </a:solidFill>
              </a:rPr>
              <a:t>Kuvat: </a:t>
            </a:r>
            <a:r>
              <a:rPr lang="fi-FI" sz="2000" dirty="0" err="1">
                <a:solidFill>
                  <a:schemeClr val="tx2"/>
                </a:solidFill>
              </a:rPr>
              <a:t>www.ortoboxi.fi</a:t>
            </a: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C3E19CCB-21A4-08A4-69DA-2349D9E4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13325"/>
            <a:ext cx="31194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4526E720-9DA3-57C6-9FE2-B2E7CC17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4AA5A47E-64F0-671C-74CE-1AE2532B3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Rukouksen ei tulisi olla vaan sanoja, vaan niiden todeksi elämistä. </a:t>
            </a:r>
          </a:p>
        </p:txBody>
      </p:sp>
      <p:sp>
        <p:nvSpPr>
          <p:cNvPr id="11268" name="Sisällön paikkamerkki 3">
            <a:extLst>
              <a:ext uri="{FF2B5EF4-FFF2-40B4-BE49-F238E27FC236}">
                <a16:creationId xmlns:a16="http://schemas.microsoft.com/office/drawing/2014/main" id="{EEBCDE22-3917-49A6-7A16-1D82A159CC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333B99EF-92C5-8C9E-6765-F94EADD8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KUINKA RUKOILLA?</a:t>
            </a:r>
          </a:p>
        </p:txBody>
      </p:sp>
      <p:sp>
        <p:nvSpPr>
          <p:cNvPr id="12291" name="Sisällön paikkamerkki 2">
            <a:extLst>
              <a:ext uri="{FF2B5EF4-FFF2-40B4-BE49-F238E27FC236}">
                <a16:creationId xmlns:a16="http://schemas.microsoft.com/office/drawing/2014/main" id="{70B648AA-EAA4-5BCE-C5C5-35699074F0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Raamattu kehottaa rukoilemaan lakkaamatta.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Tarkkaavaisesti rukoileminen tai sen todeksi eläminen voi olla vaikeaa.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2292" name="Picture 2" descr="D:\ORTOBOXI\Kuvapankki nettiin\Katedraali\Käsitellyt ikonit\Ylka_ja_neitsyetp.jpg">
            <a:extLst>
              <a:ext uri="{FF2B5EF4-FFF2-40B4-BE49-F238E27FC236}">
                <a16:creationId xmlns:a16="http://schemas.microsoft.com/office/drawing/2014/main" id="{5C094699-EF40-7C31-C063-3FAB3F19B9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557338"/>
            <a:ext cx="4748213" cy="43195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9DE44A9A-0121-7471-D1BE-0C23CC0E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78B314E1-1AAF-B99D-E2D2-2C65711875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Rukoustakin voi harjoitella.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Esim. lyhyiden rukousten toistaminen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Mm. luostareissa on käytetty ns. </a:t>
            </a:r>
            <a:r>
              <a:rPr lang="fi-FI" altLang="fi-FI" b="1"/>
              <a:t>Jeesuksen rukousta. </a:t>
            </a:r>
          </a:p>
        </p:txBody>
      </p:sp>
      <p:pic>
        <p:nvPicPr>
          <p:cNvPr id="13316" name="Picture 2" descr="D:\ORTOBOXI\Kuvapankki nettiin\OKValamo\rukousnauha.jpg">
            <a:extLst>
              <a:ext uri="{FF2B5EF4-FFF2-40B4-BE49-F238E27FC236}">
                <a16:creationId xmlns:a16="http://schemas.microsoft.com/office/drawing/2014/main" id="{8BA1E79E-4542-CF55-1953-5119CE44B0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52513"/>
            <a:ext cx="3667125" cy="4889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94E6EF6B-0F03-2390-F552-01BABC05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JEESUKSEN RUKOUS</a:t>
            </a:r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23206541-05F0-A377-9F34-17A3A97FDE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i="1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i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i="1"/>
              <a:t>	” Herra Jeesus Kristus, Jumalan Poika, armahda minua syntistä”</a:t>
            </a:r>
          </a:p>
        </p:txBody>
      </p:sp>
      <p:pic>
        <p:nvPicPr>
          <p:cNvPr id="14340" name="Picture 2" descr="D:\ORTOBOXI\Kuvapankki nettiin\OKikonit\Kristus.jpg">
            <a:extLst>
              <a:ext uri="{FF2B5EF4-FFF2-40B4-BE49-F238E27FC236}">
                <a16:creationId xmlns:a16="http://schemas.microsoft.com/office/drawing/2014/main" id="{E361F0E1-1013-8B8D-6379-6D5BABFFC2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7150" y="1600200"/>
            <a:ext cx="306070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8CE77E72-6E7B-E46E-83C3-FDA2795A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ON ARMON SAAMINEN?</a:t>
            </a:r>
          </a:p>
        </p:txBody>
      </p:sp>
      <p:sp>
        <p:nvSpPr>
          <p:cNvPr id="15363" name="Sisällön paikkamerkki 2">
            <a:extLst>
              <a:ext uri="{FF2B5EF4-FFF2-40B4-BE49-F238E27FC236}">
                <a16:creationId xmlns:a16="http://schemas.microsoft.com/office/drawing/2014/main" id="{8810BFCC-709C-B9AE-06FC-342A326880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Emme pyydä Jumalaa tekemään asioita puolestamme, vaan pyydämme Häneltä voimaa.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Toimimme yhdessä Jumalan kanssa. </a:t>
            </a:r>
          </a:p>
        </p:txBody>
      </p:sp>
      <p:sp>
        <p:nvSpPr>
          <p:cNvPr id="15364" name="Sisällön paikkamerkki 3">
            <a:extLst>
              <a:ext uri="{FF2B5EF4-FFF2-40B4-BE49-F238E27FC236}">
                <a16:creationId xmlns:a16="http://schemas.microsoft.com/office/drawing/2014/main" id="{05A8E972-553C-7D03-3064-F954737C05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5365" name="Picture 3" descr="D:\ORTOBOXI\Kuvapankki nettiin\ikonit\pantokratorp.jpg">
            <a:extLst>
              <a:ext uri="{FF2B5EF4-FFF2-40B4-BE49-F238E27FC236}">
                <a16:creationId xmlns:a16="http://schemas.microsoft.com/office/drawing/2014/main" id="{56FCF28C-95C8-EC77-052D-63A1CA664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5750"/>
            <a:ext cx="3182937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97D20F5D-38AC-172B-3FB8-0469CB68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RUKOILEMISEN OPPIMINEN</a:t>
            </a: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9B71E97C-6629-B0ED-F7D7-855DD6AD92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Oppiminen vie pitkän ajan.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On osattava sulkea ylimääräiset asiat pois mielestä.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sp>
        <p:nvSpPr>
          <p:cNvPr id="16388" name="Sisällön paikkamerkki 3">
            <a:extLst>
              <a:ext uri="{FF2B5EF4-FFF2-40B4-BE49-F238E27FC236}">
                <a16:creationId xmlns:a16="http://schemas.microsoft.com/office/drawing/2014/main" id="{3FB8BAFC-A1EA-283C-8562-5B87D6E344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12D9F014-A5C2-7971-0C47-03614F12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0984A2-4287-0B42-A377-E3C39825C2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Pyytämisen lisäksi on osattava kiittää sekä ylistää.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Vähitellen ulkonaiseen rukoukseen tulee mukaan ajatus.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Silloin puhutaan </a:t>
            </a:r>
            <a:r>
              <a:rPr lang="fi-FI" b="1" dirty="0"/>
              <a:t>sydämen rukouksesta</a:t>
            </a:r>
            <a:r>
              <a:rPr lang="fi-FI" dirty="0"/>
              <a:t>. </a:t>
            </a:r>
          </a:p>
        </p:txBody>
      </p:sp>
      <p:pic>
        <p:nvPicPr>
          <p:cNvPr id="17412" name="Picture 2" descr="C:\Users\Kirsi\Desktop\boxiin\sydän.jpg">
            <a:extLst>
              <a:ext uri="{FF2B5EF4-FFF2-40B4-BE49-F238E27FC236}">
                <a16:creationId xmlns:a16="http://schemas.microsoft.com/office/drawing/2014/main" id="{7046190E-1D09-268F-EC9C-6CC439AD40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00213"/>
            <a:ext cx="4206875" cy="37449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E027C46D-97BE-48E5-0BE7-509B2F75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18435" name="Sisällön paikkamerkki 2">
            <a:extLst>
              <a:ext uri="{FF2B5EF4-FFF2-40B4-BE49-F238E27FC236}">
                <a16:creationId xmlns:a16="http://schemas.microsoft.com/office/drawing/2014/main" id="{E4584B30-0391-89E6-4D4C-048DE670E4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Voi laatia </a:t>
            </a:r>
            <a:r>
              <a:rPr lang="fi-FI" altLang="fi-FI" b="1"/>
              <a:t>rukoussäännön.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Lähtökohtana voi olla esim. aamu-, ilta- ja ruokarukous.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8436" name="Picture 2" descr="D:\ORTOBOXI\Kuvapankki nettiin\Luontokuvia\Kuva 049.jpg">
            <a:extLst>
              <a:ext uri="{FF2B5EF4-FFF2-40B4-BE49-F238E27FC236}">
                <a16:creationId xmlns:a16="http://schemas.microsoft.com/office/drawing/2014/main" id="{BBE8757E-8A3E-AA55-DE30-243D6D7BE6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700213"/>
            <a:ext cx="4733925" cy="35512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7E7C9E0A-92CF-58F3-B8A0-3FC77E0F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ESIRUKOUS</a:t>
            </a:r>
          </a:p>
        </p:txBody>
      </p:sp>
      <p:sp>
        <p:nvSpPr>
          <p:cNvPr id="19459" name="Sisällön paikkamerkki 2">
            <a:extLst>
              <a:ext uri="{FF2B5EF4-FFF2-40B4-BE49-F238E27FC236}">
                <a16:creationId xmlns:a16="http://schemas.microsoft.com/office/drawing/2014/main" id="{A31AC1F9-F0EF-E9DB-7518-B2BEA7034F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Rukoile myös muiden puolesta, myös vihamiesten.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Älä unohda edesmenneitä.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Tämä on </a:t>
            </a:r>
            <a:r>
              <a:rPr lang="fi-FI" altLang="fi-FI" b="1"/>
              <a:t>esirukousta.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9460" name="Picture 3" descr="D:\KUVIA\WANHAT\Ryökkyset\Irinja Ryökkynen.jpg">
            <a:extLst>
              <a:ext uri="{FF2B5EF4-FFF2-40B4-BE49-F238E27FC236}">
                <a16:creationId xmlns:a16="http://schemas.microsoft.com/office/drawing/2014/main" id="{37CF18CA-8868-AFF8-F805-788819628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484313"/>
            <a:ext cx="3114675" cy="4641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337C79A2-5BCD-D27A-C522-36F60443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096ACB-F1D3-2C2E-ECDB-845AD6A362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Kristillinen paasto ei ole laihdutuskuuri.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Paasto on hengellisen kehittymisen aikaa.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Lähtökohtana on ruokapaasto.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Myös Kristus paastosi.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20484" name="Picture 2" descr="C:\Users\Kirsi\Desktop\boxiin\karkit.jpg">
            <a:extLst>
              <a:ext uri="{FF2B5EF4-FFF2-40B4-BE49-F238E27FC236}">
                <a16:creationId xmlns:a16="http://schemas.microsoft.com/office/drawing/2014/main" id="{67EA278E-C436-A699-29EE-0149559BCB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8300" y="2205038"/>
            <a:ext cx="4540250" cy="30241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892BB687-AF73-C10B-C037-147D3B1B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RUKOUS ON?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BBB745D3-C166-CD26-230B-1B1EFDE87D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Puhumista Jumalalle?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Jumalan kohtaamista?</a:t>
            </a:r>
          </a:p>
          <a:p>
            <a:pPr eaLnBrk="1" hangingPunct="1"/>
            <a:endParaRPr lang="fi-FI" altLang="fi-FI"/>
          </a:p>
        </p:txBody>
      </p:sp>
      <p:pic>
        <p:nvPicPr>
          <p:cNvPr id="3076" name="Picture 2" descr="D:\ORTOBOXI\Kuvapankki nettiin\Katedraali\OKMuut kuin ikonit\tuohuksetp.jpg">
            <a:extLst>
              <a:ext uri="{FF2B5EF4-FFF2-40B4-BE49-F238E27FC236}">
                <a16:creationId xmlns:a16="http://schemas.microsoft.com/office/drawing/2014/main" id="{5C45D898-B20A-5DBE-507F-E8913E19C0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57313"/>
            <a:ext cx="3440112" cy="47688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CEFCFAA7-5554-F5BC-9DCD-CA7E9148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PAASTON ERI MUODOT</a:t>
            </a:r>
          </a:p>
        </p:txBody>
      </p:sp>
      <p:sp>
        <p:nvSpPr>
          <p:cNvPr id="21507" name="Sisällön paikkamerkki 2">
            <a:extLst>
              <a:ext uri="{FF2B5EF4-FFF2-40B4-BE49-F238E27FC236}">
                <a16:creationId xmlns:a16="http://schemas.microsoft.com/office/drawing/2014/main" id="{70FBEC8D-F479-78EE-7498-D3F11D9F2D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Lyhytaikainen, täydellinen paasto.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Ei syödä, juoda tai huvitella.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Mm. ennen ehtoollista.</a:t>
            </a:r>
          </a:p>
        </p:txBody>
      </p:sp>
      <p:pic>
        <p:nvPicPr>
          <p:cNvPr id="21508" name="Picture 2" descr="C:\Users\Kirsi\Desktop\Sakramentit\ehtoollisella.tif">
            <a:extLst>
              <a:ext uri="{FF2B5EF4-FFF2-40B4-BE49-F238E27FC236}">
                <a16:creationId xmlns:a16="http://schemas.microsoft.com/office/drawing/2014/main" id="{0FC39920-6738-B01F-6454-B8D971A1A0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1600200"/>
            <a:ext cx="364807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00DF5B93-0804-7354-573D-51BA1779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PAASTON ERI MUODOT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BECE72-B5CA-ECD0-2C1C-3B12847EE8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Pidempiaikainen, valikoiva paasto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Edeltää tiettyjä juhlia, kuten pääsiäistä.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Syödään vaatimattomammin.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Kehitetään hengellistä elämää. </a:t>
            </a:r>
          </a:p>
        </p:txBody>
      </p:sp>
      <p:pic>
        <p:nvPicPr>
          <p:cNvPr id="22532" name="Picture 2" descr="C:\Users\Kirsi\Desktop\boxiin\IMG_0666.JPG">
            <a:extLst>
              <a:ext uri="{FF2B5EF4-FFF2-40B4-BE49-F238E27FC236}">
                <a16:creationId xmlns:a16="http://schemas.microsoft.com/office/drawing/2014/main" id="{C058C22D-B71B-D958-9626-51F9C6A74C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1600200"/>
            <a:ext cx="301307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>
            <a:extLst>
              <a:ext uri="{FF2B5EF4-FFF2-40B4-BE49-F238E27FC236}">
                <a16:creationId xmlns:a16="http://schemas.microsoft.com/office/drawing/2014/main" id="{1F0CF203-CBE3-C7C8-D67C-8F05B27A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OIKEA PAASTOAMINEN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863A1-97E6-4DA0-FC6C-7DE78C2520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Auttaminen jossain muodossa kuuluu paastoon.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Sen aikana säästyneet varat tulisi ohjata köyhille.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Pelkkä </a:t>
            </a:r>
            <a:r>
              <a:rPr lang="fi-FI" dirty="0" err="1"/>
              <a:t>itsekuritus</a:t>
            </a:r>
            <a:r>
              <a:rPr lang="fi-FI" dirty="0"/>
              <a:t> ei hyödytä ketään. </a:t>
            </a:r>
          </a:p>
        </p:txBody>
      </p:sp>
      <p:pic>
        <p:nvPicPr>
          <p:cNvPr id="23556" name="Picture 2" descr="D:\ORTOBOXI\paastolipas\paastolipaskuva.jpg">
            <a:extLst>
              <a:ext uri="{FF2B5EF4-FFF2-40B4-BE49-F238E27FC236}">
                <a16:creationId xmlns:a16="http://schemas.microsoft.com/office/drawing/2014/main" id="{3CB9F06B-26C7-31A2-43E9-EA0742BE90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0" y="2079625"/>
            <a:ext cx="2540000" cy="35671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D2115E1A-AFE9-F157-FF13-5F23A9EC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OIKEA PAASTOAMINEN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43A299-9B86-C83D-431C-ADCA5E419B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Paastolla ei tule kehuskella.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Vieraanvaraisuudesta ei tule kieltäytyä paastonkaan aikana.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Todellinen paasto tapahtuu salassa.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Mm. sairaat ja lapset on vapautettu ruokapaastosta.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24580" name="Picture 3" descr="C:\Users\Kirsi\Desktop\boxiin\vieraanv.jpg">
            <a:extLst>
              <a:ext uri="{FF2B5EF4-FFF2-40B4-BE49-F238E27FC236}">
                <a16:creationId xmlns:a16="http://schemas.microsoft.com/office/drawing/2014/main" id="{E31E65DC-CAE2-D8B1-4C93-5B2BCCA9E5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276475"/>
            <a:ext cx="4038600" cy="26939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F0998D68-5431-0D7B-8DD3-5294E31E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VASTAAKO JUMALA RUKOUKSIIN?</a:t>
            </a:r>
          </a:p>
        </p:txBody>
      </p:sp>
      <p:sp>
        <p:nvSpPr>
          <p:cNvPr id="4099" name="Sisällön paikkamerkki 2">
            <a:extLst>
              <a:ext uri="{FF2B5EF4-FFF2-40B4-BE49-F238E27FC236}">
                <a16:creationId xmlns:a16="http://schemas.microsoft.com/office/drawing/2014/main" id="{947D3C07-A150-702D-7D7A-853004028C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Jumala ei ole automaatti.</a:t>
            </a:r>
          </a:p>
          <a:p>
            <a:pPr eaLnBrk="1" hangingPunct="1"/>
            <a:r>
              <a:rPr lang="fi-FI" altLang="fi-FI"/>
              <a:t>Jumala on myös persoona.</a:t>
            </a:r>
          </a:p>
          <a:p>
            <a:pPr eaLnBrk="1" hangingPunct="1"/>
            <a:r>
              <a:rPr lang="fi-FI" altLang="fi-FI"/>
              <a:t>Jumalan voi kohdata nöyränä. </a:t>
            </a:r>
          </a:p>
          <a:p>
            <a:pPr eaLnBrk="1" hangingPunct="1"/>
            <a:r>
              <a:rPr lang="fi-FI" altLang="fi-FI"/>
              <a:t>Vaatimusten esittäminen ylpeästi ei edistä pelastusta. </a:t>
            </a:r>
          </a:p>
        </p:txBody>
      </p:sp>
      <p:pic>
        <p:nvPicPr>
          <p:cNvPr id="4100" name="Picture 2" descr="D:\ORTOBOXI\Kuvapankki nettiin\kädet.jpg">
            <a:extLst>
              <a:ext uri="{FF2B5EF4-FFF2-40B4-BE49-F238E27FC236}">
                <a16:creationId xmlns:a16="http://schemas.microsoft.com/office/drawing/2014/main" id="{C60A63B9-5CC6-2968-5B79-F2614B551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0" y="2060575"/>
            <a:ext cx="3922713" cy="33845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AFEF57A5-D97E-E1C4-249F-D0D33F8F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MITÄ RUKOUS ON?</a:t>
            </a:r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E409BB00-A614-F129-F5CC-9FACC0593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4038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Jumalan kohtaamiselle täytyy olla muukin syy, kuin pyytäminen.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Syy kohdata Jumala on Jumala itse.</a:t>
            </a:r>
          </a:p>
        </p:txBody>
      </p:sp>
      <p:pic>
        <p:nvPicPr>
          <p:cNvPr id="5124" name="Picture 2" descr="D:\ORTOBOXI\Kuvapankki nettiin\Katedraali\OKMuut kuin ikonit\Golgatalla.jpg">
            <a:extLst>
              <a:ext uri="{FF2B5EF4-FFF2-40B4-BE49-F238E27FC236}">
                <a16:creationId xmlns:a16="http://schemas.microsoft.com/office/drawing/2014/main" id="{90A72826-B178-A8CC-B7CD-DF1A7A7545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00200"/>
            <a:ext cx="301625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6F42E9EA-A223-9DC1-9CDF-1415FA12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MITEN KOHDATA JUMALA?</a:t>
            </a:r>
          </a:p>
        </p:txBody>
      </p:sp>
      <p:sp>
        <p:nvSpPr>
          <p:cNvPr id="6147" name="Sisällön paikkamerkki 2">
            <a:extLst>
              <a:ext uri="{FF2B5EF4-FFF2-40B4-BE49-F238E27FC236}">
                <a16:creationId xmlns:a16="http://schemas.microsoft.com/office/drawing/2014/main" id="{1308EA6A-50CF-BA5A-82D3-F503EDFD6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On hyväksyttävä Jumalan suuruus.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On tunnistettava oma syntisyytemme.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Oma itsensä tulee  jättää Jumalan käsiin.</a:t>
            </a:r>
          </a:p>
        </p:txBody>
      </p:sp>
      <p:pic>
        <p:nvPicPr>
          <p:cNvPr id="6148" name="Picture 2" descr="D:\ORTOBOXI\Kuvapankki nettiin\OKikonit\lampukka.jpg">
            <a:extLst>
              <a:ext uri="{FF2B5EF4-FFF2-40B4-BE49-F238E27FC236}">
                <a16:creationId xmlns:a16="http://schemas.microsoft.com/office/drawing/2014/main" id="{C1BB4BCB-0F77-4E55-3F1E-CEA0C31334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412875"/>
            <a:ext cx="3240087" cy="48720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8CFDDC71-A274-4C1B-342F-AA1C65F2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MISSÄ JUMALA ON?</a:t>
            </a: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206B6599-5657-6904-4678-971F37668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Jumala ei ole missään erityisessä kohdassa, vaan sisäisesti meissä.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Aidossa rukouksessa on mahdollisuus kohdata Jumala. </a:t>
            </a:r>
          </a:p>
        </p:txBody>
      </p:sp>
      <p:pic>
        <p:nvPicPr>
          <p:cNvPr id="7172" name="Picture 2" descr="D:\ORTOBOXI\Kuvapankki nettiin\OKSekalaista\ristinmerkki.jpg">
            <a:extLst>
              <a:ext uri="{FF2B5EF4-FFF2-40B4-BE49-F238E27FC236}">
                <a16:creationId xmlns:a16="http://schemas.microsoft.com/office/drawing/2014/main" id="{3FEB5022-8D1E-7C9E-3AD5-516D4549E9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813" y="1412875"/>
            <a:ext cx="3278187" cy="4752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B6B670-D5E8-86C0-3A1D-A06AB769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OMIN SANOIN VAI VALMIILLA RUKOUKSELLA?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EA28ACB8-C3F9-EDD2-B410-5C0FC84C7D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Joillekin spontaani, omasanainen rukous on ominaista.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Ortodoksisessa kirkossa ei pyritä tietoisesti rukouksen hurmoksellisuuteen. </a:t>
            </a:r>
          </a:p>
        </p:txBody>
      </p:sp>
      <p:pic>
        <p:nvPicPr>
          <p:cNvPr id="8196" name="Picture 2" descr="E:\pääsiäinen2005\kirkossa.JPG">
            <a:extLst>
              <a:ext uri="{FF2B5EF4-FFF2-40B4-BE49-F238E27FC236}">
                <a16:creationId xmlns:a16="http://schemas.microsoft.com/office/drawing/2014/main" id="{D351A6C9-7E15-61E9-92CB-D35351B0B4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4325938" cy="32432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BEAB2D75-94F5-C7AC-3147-5D048663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 </a:t>
            </a:r>
          </a:p>
        </p:txBody>
      </p:sp>
      <p:sp>
        <p:nvSpPr>
          <p:cNvPr id="9219" name="Sisällön paikkamerkki 2">
            <a:extLst>
              <a:ext uri="{FF2B5EF4-FFF2-40B4-BE49-F238E27FC236}">
                <a16:creationId xmlns:a16="http://schemas.microsoft.com/office/drawing/2014/main" id="{0335FE3D-B6E9-36FB-ED58-F4B200DE9A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Mikäli ihminen kohtaa Jumalan tai enkelin, sitä ei kerrota ylpeillen.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Jumalan kohtaaminen tulee ottaa vastaan nöyrästi. </a:t>
            </a:r>
          </a:p>
        </p:txBody>
      </p:sp>
      <p:pic>
        <p:nvPicPr>
          <p:cNvPr id="9220" name="Picture 2" descr="C:\Users\Kirsi\Desktop\ikonit\GABREIEL.jpg">
            <a:extLst>
              <a:ext uri="{FF2B5EF4-FFF2-40B4-BE49-F238E27FC236}">
                <a16:creationId xmlns:a16="http://schemas.microsoft.com/office/drawing/2014/main" id="{3F0D3B22-7080-1C32-15BF-D1405D2129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238" y="836613"/>
            <a:ext cx="3384550" cy="5605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9E7D71AD-3F6E-086F-9E01-1932995A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VALMIIT RUKOUKSET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7CB4F9-6CBB-76D6-F75A-EF46F88C86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Voidaan kutsua myös vakaumuksen rukouksiksi. Kirkko ohjaa käyttämään niitä.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Jotkut rukoukset on hyvä osata ulkoa.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Ajatus jatkuvasta omasanaisesta rukouksesta voi johtaa ylpeyteen.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10244" name="Picture 2" descr="D:\ORTOBOXI\Kuvapankki nettiin\imeidän.jpg">
            <a:extLst>
              <a:ext uri="{FF2B5EF4-FFF2-40B4-BE49-F238E27FC236}">
                <a16:creationId xmlns:a16="http://schemas.microsoft.com/office/drawing/2014/main" id="{73889987-3DF8-10B6-8CDE-AEF2B9A7E5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16113"/>
            <a:ext cx="4459287" cy="36004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466</Words>
  <Application>Microsoft Office PowerPoint</Application>
  <PresentationFormat>Näytössä katseltava diaesitys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Office-teema</vt:lpstr>
      <vt:lpstr>RUKOILEMALLA YHTEYTEEN</vt:lpstr>
      <vt:lpstr>MITÄ RUKOUS ON?</vt:lpstr>
      <vt:lpstr>VASTAAKO JUMALA RUKOUKSIIN?</vt:lpstr>
      <vt:lpstr> MITÄ RUKOUS ON?</vt:lpstr>
      <vt:lpstr>MITEN KOHDATA JUMALA?</vt:lpstr>
      <vt:lpstr>MISSÄ JUMALA ON?</vt:lpstr>
      <vt:lpstr>OMIN SANOIN VAI VALMIILLA RUKOUKSELLA?</vt:lpstr>
      <vt:lpstr> </vt:lpstr>
      <vt:lpstr>VALMIIT RUKOUKSET</vt:lpstr>
      <vt:lpstr> </vt:lpstr>
      <vt:lpstr>KUINKA RUKOILLA?</vt:lpstr>
      <vt:lpstr> </vt:lpstr>
      <vt:lpstr>JEESUKSEN RUKOUS</vt:lpstr>
      <vt:lpstr>MITÄ ON ARMON SAAMINEN?</vt:lpstr>
      <vt:lpstr>RUKOILEMISEN OPPIMINEN</vt:lpstr>
      <vt:lpstr> </vt:lpstr>
      <vt:lpstr> </vt:lpstr>
      <vt:lpstr>ESIRUKOUS</vt:lpstr>
      <vt:lpstr>PAASTO</vt:lpstr>
      <vt:lpstr>PAASTON ERI MUODOT</vt:lpstr>
      <vt:lpstr>PAASTON ERI MUODOT</vt:lpstr>
      <vt:lpstr>OIKEA PAASTOAMINEN</vt:lpstr>
      <vt:lpstr>OIKEA PAASTOAMINEN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RUKOILEMALLA YHTEYTEEN</dc:title>
  <dc:creator>Kirsi Pajarinen</dc:creator>
  <cp:lastModifiedBy>Kaarina Lyhykainen</cp:lastModifiedBy>
  <cp:revision>27</cp:revision>
  <dcterms:created xsi:type="dcterms:W3CDTF">2012-03-08T18:44:33Z</dcterms:created>
  <dcterms:modified xsi:type="dcterms:W3CDTF">2024-10-18T11:05:47Z</dcterms:modified>
</cp:coreProperties>
</file>