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0" r:id="rId6"/>
    <p:sldId id="264" r:id="rId7"/>
    <p:sldId id="265" r:id="rId8"/>
    <p:sldId id="266" r:id="rId9"/>
    <p:sldId id="263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8" autoAdjust="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D3A47B-BD5C-E0FE-D093-4A364EA21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4D4553-F776-369D-6F6A-FAEDF8727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49C081-2BDD-CD52-12AC-F1CE6F26F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06F0F-763C-4FFC-A166-9C4AEA4708B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9474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A88D9D-4348-8769-F827-D093EDE43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7AA29D-CB41-F671-E8F3-078197970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078E1D-9506-5F30-553F-FAAB614EDA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EA53C-375B-4485-A66E-27CA7670E11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3261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C8BA66-D347-D3C3-B981-082A7C488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B78576-3732-39E5-9BBA-CA456DD52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37AE96-8CD6-3BB6-F609-BF2C6BD44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382E9-53AC-4554-817F-9535ABBB9B8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82382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E3868-8F5B-A362-2DAD-682B3A8F0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C8EB79-34A6-80C7-CC88-2130EDA1E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86DACE-70F3-397D-76C7-E4C900C73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BE369-DD62-4D9E-874B-436B881A29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5036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Otsikko sekä teksti sisällön yläpuol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A6855-B4BF-59EC-4602-EDE6EBBD3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F7F7D9-9956-333B-2600-4776F8742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55D6A6-3DCC-D2B3-724A-2CC182541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FD427-C979-4846-B9FE-3B6DDD304B1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200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9449C6-EAB4-2BC1-E12F-AAF04D6B6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620F1E-D639-E9D4-5D42-8791524FE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6E83CB-548E-A4D9-822B-A93808855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702E5-3816-4847-B63F-C63C08F49AD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950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3948E8-3D01-288B-7431-3EE9B8957B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6B142C-65DB-C011-38F2-372F0E26C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2D207-5255-63D5-8F71-5C9E7C952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BED09-94B7-43A7-9427-DDB823D7EA4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0131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BE68D9-A3E1-9711-226D-3D67278F2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2294B5-BDFF-FA9E-8B08-93ED723B6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B31E49-DDD2-7C07-5757-3EF325DE9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E5396-BD2C-463C-8BBB-B2F9C1F728C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0563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6145F-A96F-F5AC-991E-A37E8C2A4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D40AA5-F6A2-7400-7EE1-DED037AE7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73FE64-66F8-DE4D-215A-361CA4E38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7EB18-38DC-48C2-B028-C7AFAE92880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8819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6FE8D3-F2F2-7758-4FF6-6E49F2621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15C113-9CE6-2BC0-BCBC-4C32224A97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A56DD3-6FC5-289D-0387-B955FAF0C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2AEBE-67EA-4D84-A487-AEB1D06C788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0521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DABDC3-45E4-A75D-8DCC-9F287CB99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490BD0-017C-B6B1-C70F-3B36A95A6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C42F67-264B-1168-4DEE-A799A645F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3646B-229C-4E91-A96A-27611346C7C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427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1F075D-933B-0D11-43EC-B7704438A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7CD23F-6645-94EB-9090-57CC75C6A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A8DF9C-030C-7658-5EC5-D81669073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22773-8BA9-4D8D-A332-0CEE3353027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5613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12EDFB-144E-4A0F-25A8-7E62523E3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8B750-0A1B-3091-729A-A85F89AB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8221A-2C57-97F1-DE7D-4E281B952B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D4C63-3CAB-433B-93F5-E18D16E4F5B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120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F4D67-8228-692A-BD5E-AD1CED19A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6FD68-C7B4-C82A-1810-2D1D738E8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7ED56-50AF-B6D7-233B-058F90C72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B75D2-EE68-4CE0-8A6B-687E5C96CE9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84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4B34FA-9E17-4256-8DA2-D7E0F1EB5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17E4B5-8C77-EBD3-88A1-96EFD98C2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24C269-DEF2-F68C-4ABF-D53E6CB70B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42E0ED-E00D-6220-1892-B2A05E4A1D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FBFA039-C7EA-D12E-787F-6A780E79C0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E21E77-DE41-4D0F-9E56-C1C016330C8D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aamattu.uskonkirjat.net/servlet/biblesite.Bible?ref=Matt.+9%3A6&amp;rnd=1259964191023" TargetMode="External"/><Relationship Id="rId2" Type="http://schemas.openxmlformats.org/officeDocument/2006/relationships/hyperlink" Target="http://raamattu.uskonkirjat.net/servlet/biblesite.Bible?ref=Matt.+8%3A20&amp;rnd=12599641910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aamattu.uskonkirjat.net/servlet/biblesite.Bible?ref=Matt.+16%3A27&amp;rnd=125996419102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EE115DA-2D29-8FC1-C665-AF6357423B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549275"/>
            <a:ext cx="7772400" cy="1470025"/>
          </a:xfrm>
        </p:spPr>
        <p:txBody>
          <a:bodyPr/>
          <a:lstStyle/>
          <a:p>
            <a:pPr eaLnBrk="1" hangingPunct="1"/>
            <a:r>
              <a:rPr lang="fi-FI" altLang="fi-FI">
                <a:latin typeface="Lithos Pro Regular" pitchFamily="82" charset="0"/>
              </a:rPr>
              <a:t>KRISTUS</a:t>
            </a:r>
            <a:br>
              <a:rPr lang="fi-FI" altLang="fi-FI">
                <a:latin typeface="Lithos Pro Regular" pitchFamily="82" charset="0"/>
              </a:rPr>
            </a:br>
            <a:r>
              <a:rPr lang="fi-FI" altLang="fi-FI">
                <a:latin typeface="Angsana New" panose="020B0502040204020203" pitchFamily="18" charset="-34"/>
                <a:ea typeface="Angsana New" panose="020B0502040204020203" pitchFamily="18" charset="-34"/>
                <a:cs typeface="Angsana New" panose="020B0502040204020203" pitchFamily="18" charset="-34"/>
              </a:rPr>
              <a:t>9lk/UO2</a:t>
            </a:r>
          </a:p>
        </p:txBody>
      </p:sp>
      <p:sp>
        <p:nvSpPr>
          <p:cNvPr id="2051" name="Alaotsikko 5">
            <a:extLst>
              <a:ext uri="{FF2B5EF4-FFF2-40B4-BE49-F238E27FC236}">
                <a16:creationId xmlns:a16="http://schemas.microsoft.com/office/drawing/2014/main" id="{0C6A22BA-2DBF-C1E9-4B16-AC65B14E00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pic>
        <p:nvPicPr>
          <p:cNvPr id="2052" name="Picture 4" descr="D:\KIRSI\Kuvapankki nettiin\Katedraali\Käsitellyt ikonit\JPG\Pantokrator.jpg">
            <a:extLst>
              <a:ext uri="{FF2B5EF4-FFF2-40B4-BE49-F238E27FC236}">
                <a16:creationId xmlns:a16="http://schemas.microsoft.com/office/drawing/2014/main" id="{E41E03E6-E4D2-4504-93EF-78894555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76475"/>
            <a:ext cx="32766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6052C70-0644-85F9-9DFE-26FBB7F69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latin typeface="Trebuchet MS" panose="020B0603020202020204" pitchFamily="34" charset="0"/>
              </a:rPr>
              <a:t>Jumala &amp; ihminen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D5EBBC2-39B8-2AD1-DFE0-2BC132A6A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latin typeface="Trebuchet MS" panose="020B0603020202020204" pitchFamily="34" charset="0"/>
              </a:rPr>
              <a:t>Myös ihmiseksi tulonsa jälkeen Kristus on edelleen todellinen Jumala.</a:t>
            </a:r>
          </a:p>
          <a:p>
            <a:pPr eaLnBrk="1" hangingPunct="1"/>
            <a:r>
              <a:rPr lang="fi-FI" altLang="fi-FI">
                <a:solidFill>
                  <a:schemeClr val="accent2"/>
                </a:solidFill>
                <a:latin typeface="Trebuchet MS" panose="020B0603020202020204" pitchFamily="34" charset="0"/>
              </a:rPr>
              <a:t>”Minä ja Isä olemme yhtä”</a:t>
            </a:r>
          </a:p>
          <a:p>
            <a:pPr eaLnBrk="1" hangingPunct="1"/>
            <a:r>
              <a:rPr lang="fi-FI" altLang="fi-FI">
                <a:latin typeface="Trebuchet MS" panose="020B0603020202020204" pitchFamily="34" charset="0"/>
              </a:rPr>
              <a:t>Samanaikaisesti Hän on ihminen.</a:t>
            </a:r>
          </a:p>
          <a:p>
            <a:pPr eaLnBrk="1" hangingPunct="1"/>
            <a:r>
              <a:rPr lang="fi-FI" altLang="fi-FI">
                <a:latin typeface="Trebuchet MS" panose="020B0603020202020204" pitchFamily="34" charset="0"/>
              </a:rPr>
              <a:t>Ihmisenä Hän toteutti Jumalan tahdon.</a:t>
            </a:r>
          </a:p>
          <a:p>
            <a:pPr eaLnBrk="1" hangingPunct="1"/>
            <a:r>
              <a:rPr lang="fi-FI" altLang="fi-FI">
                <a:latin typeface="Trebuchet MS" panose="020B0603020202020204" pitchFamily="34" charset="0"/>
              </a:rPr>
              <a:t>Ihminen ilman syntiä.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738B6266-E3A6-DAD2-C947-420B07586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pPr eaLnBrk="1" hangingPunct="1"/>
            <a:r>
              <a:rPr lang="fi-FI" altLang="fi-FI" sz="4000"/>
              <a:t> 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93580653-C279-CDB2-4A90-130620BB1E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20713"/>
            <a:ext cx="4038600" cy="5505450"/>
          </a:xfrm>
        </p:spPr>
        <p:txBody>
          <a:bodyPr/>
          <a:lstStyle/>
          <a:p>
            <a:pPr eaLnBrk="1" hangingPunct="1"/>
            <a:r>
              <a:rPr lang="fi-FI" altLang="fi-FI"/>
              <a:t>Jumalallisia ominaisuuksia ovat mm. ihmeet</a:t>
            </a:r>
          </a:p>
          <a:p>
            <a:pPr eaLnBrk="1" hangingPunct="1"/>
            <a:endParaRPr lang="fi-FI" altLang="fi-FI"/>
          </a:p>
          <a:p>
            <a:pPr eaLnBrk="1" hangingPunct="1">
              <a:buFontTx/>
              <a:buNone/>
            </a:pPr>
            <a:endParaRPr lang="fi-FI" altLang="fi-FI"/>
          </a:p>
          <a:p>
            <a:pPr eaLnBrk="1" hangingPunct="1"/>
            <a:r>
              <a:rPr lang="fi-FI" altLang="fi-FI"/>
              <a:t>Inhimilliset ominaisuudet ilmenevät mm. Hänen murheissaan ja peloissaan. </a:t>
            </a:r>
          </a:p>
          <a:p>
            <a:pPr eaLnBrk="1" hangingPunct="1"/>
            <a:endParaRPr lang="fi-FI" altLang="fi-FI"/>
          </a:p>
          <a:p>
            <a:pPr eaLnBrk="1" hangingPunct="1"/>
            <a:endParaRPr lang="fi-FI" altLang="fi-FI"/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45BC4B5B-C1F3-33DF-A1EB-E5B22ED03E5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92150"/>
            <a:ext cx="4038600" cy="5434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 altLang="fi-FI"/>
              <a:t> </a:t>
            </a:r>
          </a:p>
        </p:txBody>
      </p:sp>
      <p:pic>
        <p:nvPicPr>
          <p:cNvPr id="12293" name="Picture 7" descr="D:\KIRSI\Kuvitukset\Ullan nettisivut\ikonit troparitehtäväään\Lasaruksen lauantai.jpg">
            <a:extLst>
              <a:ext uri="{FF2B5EF4-FFF2-40B4-BE49-F238E27FC236}">
                <a16:creationId xmlns:a16="http://schemas.microsoft.com/office/drawing/2014/main" id="{F75CF892-773F-F992-A743-F933F9561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08050"/>
            <a:ext cx="37560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F872D22-B1D7-4000-3672-F73EF0788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i-FI" altLang="fi-FI">
                <a:solidFill>
                  <a:schemeClr val="accent2"/>
                </a:solidFill>
              </a:rPr>
              <a:t>Nimityksiä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FB7A886-427E-3DAE-0E64-EC7E44F4F8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2"/>
                </a:solidFill>
              </a:rPr>
              <a:t>Jeesus</a:t>
            </a:r>
          </a:p>
          <a:p>
            <a:pPr eaLnBrk="1" hangingPunct="1"/>
            <a:r>
              <a:rPr lang="fi-FI" altLang="fi-FI">
                <a:solidFill>
                  <a:schemeClr val="accent2"/>
                </a:solidFill>
              </a:rPr>
              <a:t>Kristus</a:t>
            </a:r>
          </a:p>
          <a:p>
            <a:pPr eaLnBrk="1" hangingPunct="1"/>
            <a:r>
              <a:rPr lang="fi-FI" altLang="fi-FI">
                <a:solidFill>
                  <a:schemeClr val="accent2"/>
                </a:solidFill>
              </a:rPr>
              <a:t>Messias</a:t>
            </a:r>
          </a:p>
          <a:p>
            <a:pPr eaLnBrk="1" hangingPunct="1"/>
            <a:r>
              <a:rPr lang="fi-FI" altLang="fi-FI">
                <a:solidFill>
                  <a:schemeClr val="accent2"/>
                </a:solidFill>
              </a:rPr>
              <a:t>Ihmisen Poika</a:t>
            </a:r>
          </a:p>
          <a:p>
            <a:pPr eaLnBrk="1" hangingPunct="1"/>
            <a:r>
              <a:rPr lang="fi-FI" altLang="fi-FI">
                <a:solidFill>
                  <a:schemeClr val="accent2"/>
                </a:solidFill>
              </a:rPr>
              <a:t>Herra</a:t>
            </a:r>
          </a:p>
          <a:p>
            <a:pPr eaLnBrk="1" hangingPunct="1"/>
            <a:r>
              <a:rPr lang="fi-FI" altLang="fi-FI">
                <a:solidFill>
                  <a:schemeClr val="accent2"/>
                </a:solidFill>
              </a:rPr>
              <a:t>Vapahtaja</a:t>
            </a:r>
          </a:p>
          <a:p>
            <a:pPr eaLnBrk="1" hangingPunct="1"/>
            <a:r>
              <a:rPr lang="fi-FI" altLang="fi-FI">
                <a:solidFill>
                  <a:schemeClr val="accent2"/>
                </a:solidFill>
              </a:rPr>
              <a:t>Karitsa</a:t>
            </a:r>
          </a:p>
          <a:p>
            <a:pPr eaLnBrk="1" hangingPunct="1"/>
            <a:r>
              <a:rPr lang="fi-FI" altLang="fi-FI">
                <a:solidFill>
                  <a:schemeClr val="accent2"/>
                </a:solidFill>
              </a:rPr>
              <a:t>Jumalan Poika</a:t>
            </a:r>
          </a:p>
        </p:txBody>
      </p:sp>
      <p:pic>
        <p:nvPicPr>
          <p:cNvPr id="13316" name="Picture 5" descr="D:\KIRSI\Kuvapankki nettiin\uusia\ikonit\Kristus.jpg">
            <a:extLst>
              <a:ext uri="{FF2B5EF4-FFF2-40B4-BE49-F238E27FC236}">
                <a16:creationId xmlns:a16="http://schemas.microsoft.com/office/drawing/2014/main" id="{ACC02EA2-9C41-8E05-480D-2BE4B7C8BF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620713"/>
            <a:ext cx="3844925" cy="568325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7DE36947-AEF2-4456-3339-255A1F375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2"/>
                </a:solidFill>
              </a:rPr>
              <a:t>Luonnehdintoja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36C3BF96-DB92-985F-8E20-C7CCCB29F2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800">
                <a:solidFill>
                  <a:schemeClr val="accent2"/>
                </a:solidFill>
              </a:rPr>
              <a:t>Humanisti 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>
                <a:solidFill>
                  <a:schemeClr val="accent2"/>
                </a:solidFill>
              </a:rPr>
              <a:t>Opetti hyvää elämää ja lähimmäisen rakkautta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>
                <a:solidFill>
                  <a:schemeClr val="accent2"/>
                </a:solidFill>
              </a:rPr>
              <a:t>Anarkisti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400">
                <a:solidFill>
                  <a:schemeClr val="accent2"/>
                </a:solidFill>
              </a:rPr>
              <a:t>Poliittinen vallankumouksellinen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>
                <a:solidFill>
                  <a:schemeClr val="accent2"/>
                </a:solidFill>
              </a:rPr>
              <a:t>Hippi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400">
                <a:solidFill>
                  <a:schemeClr val="accent2"/>
                </a:solidFill>
              </a:rPr>
              <a:t>Epäsovinnainen, kansalaistottelematon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>
                <a:solidFill>
                  <a:schemeClr val="accent2"/>
                </a:solidFill>
              </a:rPr>
              <a:t>Kapinallinen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>
                <a:solidFill>
                  <a:schemeClr val="accent2"/>
                </a:solidFill>
              </a:rPr>
              <a:t>Kommunisti</a:t>
            </a:r>
          </a:p>
          <a:p>
            <a:pPr eaLnBrk="1" hangingPunct="1">
              <a:lnSpc>
                <a:spcPct val="90000"/>
              </a:lnSpc>
            </a:pPr>
            <a:endParaRPr lang="fi-FI" altLang="fi-FI" sz="2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i-FI" altLang="fi-FI" sz="2800"/>
          </a:p>
        </p:txBody>
      </p:sp>
      <p:pic>
        <p:nvPicPr>
          <p:cNvPr id="14340" name="Picture 5" descr="D:\KIRSI\Kuvitukset\Muuta\CheJeesuspienennetty.jpg">
            <a:extLst>
              <a:ext uri="{FF2B5EF4-FFF2-40B4-BE49-F238E27FC236}">
                <a16:creationId xmlns:a16="http://schemas.microsoft.com/office/drawing/2014/main" id="{0AE69CD6-AE01-C8BE-B3D9-82479C4EB6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341438"/>
            <a:ext cx="3562350" cy="4986337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F66F23A-2280-F013-2EAE-389C8F645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Jeesus Kristus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AEDA196-3BAC-3AC5-AB57-E45A1DFFC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65650"/>
          </a:xfrm>
        </p:spPr>
        <p:txBody>
          <a:bodyPr/>
          <a:lstStyle/>
          <a:p>
            <a:pPr eaLnBrk="1" hangingPunct="1"/>
            <a:r>
              <a:rPr lang="fi-FI" altLang="fi-FI"/>
              <a:t>Nimi </a:t>
            </a:r>
            <a:r>
              <a:rPr lang="fi-FI" altLang="fi-FI" b="1"/>
              <a:t>Jeesus</a:t>
            </a:r>
            <a:r>
              <a:rPr lang="fi-FI" altLang="fi-FI"/>
              <a:t> </a:t>
            </a:r>
            <a:r>
              <a:rPr lang="fi-FI" altLang="fi-FI" sz="3600">
                <a:solidFill>
                  <a:schemeClr val="accent2"/>
                </a:solidFill>
              </a:rPr>
              <a:t>(kreikaksi </a:t>
            </a:r>
            <a:r>
              <a:rPr lang="fi-FI" altLang="fi-FI" sz="3600" i="1">
                <a:solidFill>
                  <a:schemeClr val="accent2"/>
                </a:solidFill>
              </a:rPr>
              <a:t>Ιησους</a:t>
            </a:r>
            <a:r>
              <a:rPr lang="fi-FI" altLang="fi-FI" sz="3600">
                <a:solidFill>
                  <a:schemeClr val="accent2"/>
                </a:solidFill>
              </a:rPr>
              <a:t> (</a:t>
            </a:r>
            <a:r>
              <a:rPr lang="fi-FI" altLang="fi-FI" sz="3600" i="1">
                <a:solidFill>
                  <a:schemeClr val="accent2"/>
                </a:solidFill>
              </a:rPr>
              <a:t>Isous</a:t>
            </a:r>
            <a:r>
              <a:rPr lang="fi-FI" altLang="fi-FI" sz="3600">
                <a:solidFill>
                  <a:schemeClr val="accent2"/>
                </a:solidFill>
              </a:rPr>
              <a:t>))</a:t>
            </a:r>
            <a:r>
              <a:rPr lang="fi-FI" altLang="fi-FI"/>
              <a:t> juontuu heprean nimestä </a:t>
            </a:r>
            <a:r>
              <a:rPr lang="fi-FI" altLang="fi-FI" i="1"/>
              <a:t>Jeshua</a:t>
            </a:r>
            <a:r>
              <a:rPr lang="fi-FI" altLang="fi-FI"/>
              <a:t>, joka tarkoittaa </a:t>
            </a:r>
            <a:r>
              <a:rPr lang="fi-FI" altLang="fi-FI" i="1"/>
              <a:t>"Jahweh pelastaa".</a:t>
            </a:r>
            <a:r>
              <a:rPr lang="fi-FI" altLang="fi-FI"/>
              <a:t> </a:t>
            </a:r>
          </a:p>
          <a:p>
            <a:pPr eaLnBrk="1" hangingPunct="1"/>
            <a:endParaRPr lang="fi-FI" altLang="fi-FI"/>
          </a:p>
          <a:p>
            <a:pPr eaLnBrk="1" hangingPunct="1"/>
            <a:r>
              <a:rPr lang="fi-FI" altLang="fi-FI" b="1"/>
              <a:t>Kristus</a:t>
            </a:r>
            <a:r>
              <a:rPr lang="fi-FI" altLang="fi-FI"/>
              <a:t> </a:t>
            </a:r>
            <a:r>
              <a:rPr lang="fi-FI" altLang="fi-FI">
                <a:solidFill>
                  <a:schemeClr val="accent2"/>
                </a:solidFill>
              </a:rPr>
              <a:t>(kreikaksi </a:t>
            </a:r>
            <a:r>
              <a:rPr lang="fi-FI" altLang="fi-FI" i="1">
                <a:solidFill>
                  <a:schemeClr val="accent2"/>
                </a:solidFill>
              </a:rPr>
              <a:t>Χριστος</a:t>
            </a:r>
            <a:r>
              <a:rPr lang="fi-FI" altLang="fi-FI">
                <a:solidFill>
                  <a:schemeClr val="accent2"/>
                </a:solidFill>
              </a:rPr>
              <a:t> (</a:t>
            </a:r>
            <a:r>
              <a:rPr lang="fi-FI" altLang="fi-FI" i="1">
                <a:solidFill>
                  <a:schemeClr val="accent2"/>
                </a:solidFill>
              </a:rPr>
              <a:t>Hristos</a:t>
            </a:r>
            <a:r>
              <a:rPr lang="fi-FI" altLang="fi-FI">
                <a:solidFill>
                  <a:schemeClr val="accent2"/>
                </a:solidFill>
              </a:rPr>
              <a:t>)</a:t>
            </a:r>
            <a:r>
              <a:rPr lang="fi-FI" altLang="fi-FI"/>
              <a:t> on käännös heprean sanasta </a:t>
            </a:r>
            <a:r>
              <a:rPr lang="fi-FI" altLang="fi-FI" i="1"/>
              <a:t>Mashiach</a:t>
            </a:r>
            <a:r>
              <a:rPr lang="fi-FI" altLang="fi-FI"/>
              <a:t> </a:t>
            </a:r>
            <a:r>
              <a:rPr lang="fi-FI" altLang="fi-FI">
                <a:solidFill>
                  <a:schemeClr val="accent2"/>
                </a:solidFill>
              </a:rPr>
              <a:t>(</a:t>
            </a:r>
            <a:r>
              <a:rPr lang="fi-FI" altLang="fi-FI" i="1">
                <a:solidFill>
                  <a:schemeClr val="accent2"/>
                </a:solidFill>
              </a:rPr>
              <a:t>Messias</a:t>
            </a:r>
            <a:r>
              <a:rPr lang="fi-FI" altLang="fi-FI">
                <a:solidFill>
                  <a:schemeClr val="accent2"/>
                </a:solidFill>
              </a:rPr>
              <a:t>),</a:t>
            </a:r>
            <a:r>
              <a:rPr lang="fi-FI" altLang="fi-FI"/>
              <a:t> joka tarkoittaa </a:t>
            </a:r>
            <a:r>
              <a:rPr lang="fi-FI" altLang="fi-FI" i="1"/>
              <a:t>voideltua</a:t>
            </a:r>
            <a:r>
              <a:rPr lang="fi-FI" altLang="fi-FI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24BED799-34CD-B18B-76C3-27410CFB9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i-FI" altLang="fi-FI">
                <a:latin typeface="Trebuchet MS" panose="020B0603020202020204" pitchFamily="34" charset="0"/>
              </a:rPr>
              <a:t>VOIDELTU 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7F98FE4C-1C2B-BF20-51DC-3A60DBFB49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800">
                <a:latin typeface="Trebuchet MS" panose="020B0603020202020204" pitchFamily="34" charset="0"/>
              </a:rPr>
              <a:t>Kristus = Messias = Voideltu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>
                <a:solidFill>
                  <a:schemeClr val="accent2"/>
                </a:solidFill>
                <a:latin typeface="Trebuchet MS" panose="020B0603020202020204" pitchFamily="34" charset="0"/>
              </a:rPr>
              <a:t>Jeesus on siis Daavidin poika, Israelin odotettu Messias.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>
                <a:solidFill>
                  <a:schemeClr val="accent2"/>
                </a:solidFill>
                <a:latin typeface="Trebuchet MS" panose="020B0603020202020204" pitchFamily="34" charset="0"/>
              </a:rPr>
              <a:t>Hän ei kuitenkaan ollut poliittinen johtaja, kuten odotettiin</a:t>
            </a:r>
          </a:p>
        </p:txBody>
      </p:sp>
      <p:pic>
        <p:nvPicPr>
          <p:cNvPr id="4100" name="Picture 5" descr="D:\KIRSI\Kuvapankki nettiin\uusia\voitelu.jpg">
            <a:extLst>
              <a:ext uri="{FF2B5EF4-FFF2-40B4-BE49-F238E27FC236}">
                <a16:creationId xmlns:a16="http://schemas.microsoft.com/office/drawing/2014/main" id="{4A8CDC5A-C185-8910-CB32-54EC445BDC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619125"/>
            <a:ext cx="3163888" cy="5507038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9B32A3B-AD9A-2F8F-5E90-CD8176403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latin typeface="Lithos Pro Regular" pitchFamily="82" charset="0"/>
              </a:rPr>
              <a:t>INKARNAATIO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17E792D-F2DE-BA42-76B9-97D7A5717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492625"/>
          </a:xfrm>
        </p:spPr>
        <p:txBody>
          <a:bodyPr/>
          <a:lstStyle/>
          <a:p>
            <a:pPr eaLnBrk="1" hangingPunct="1"/>
            <a:r>
              <a:rPr lang="fi-FI" altLang="fi-FI">
                <a:latin typeface="Trebuchet MS" panose="020B0603020202020204" pitchFamily="34" charset="0"/>
              </a:rPr>
              <a:t>Kristuksen maanpäällinen pelastustyö alkoi sillä hetkellä, jolloin hän syntyi ihmiseksi.</a:t>
            </a:r>
          </a:p>
          <a:p>
            <a:pPr eaLnBrk="1" hangingPunct="1"/>
            <a:endParaRPr lang="fi-FI" altLang="fi-FI">
              <a:latin typeface="Trebuchet MS" panose="020B0603020202020204" pitchFamily="34" charset="0"/>
            </a:endParaRPr>
          </a:p>
        </p:txBody>
      </p:sp>
      <p:pic>
        <p:nvPicPr>
          <p:cNvPr id="5124" name="Picture 4" descr="D:\KIRSI\Kuvapankki nettiin\Katedraali\Käsitellyt ikonit\Juhlaikonit\JPG juhlaikonit\Jouluikoni rajattu.jpg">
            <a:extLst>
              <a:ext uri="{FF2B5EF4-FFF2-40B4-BE49-F238E27FC236}">
                <a16:creationId xmlns:a16="http://schemas.microsoft.com/office/drawing/2014/main" id="{B8890CF0-F78E-67BF-25D3-13301C4EB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41663"/>
            <a:ext cx="61277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92A1CC7-2C7A-2329-FDBC-4F5C37011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86688" cy="274637"/>
          </a:xfrm>
        </p:spPr>
        <p:txBody>
          <a:bodyPr/>
          <a:lstStyle/>
          <a:p>
            <a:pPr eaLnBrk="1" hangingPunct="1"/>
            <a:r>
              <a:rPr lang="fi-FI" altLang="fi-FI" sz="4000"/>
              <a:t> </a:t>
            </a:r>
          </a:p>
        </p:txBody>
      </p:sp>
      <p:sp>
        <p:nvSpPr>
          <p:cNvPr id="6147" name="AutoShape 3">
            <a:extLst>
              <a:ext uri="{FF2B5EF4-FFF2-40B4-BE49-F238E27FC236}">
                <a16:creationId xmlns:a16="http://schemas.microsoft.com/office/drawing/2014/main" id="{F5F32BE2-134E-5A0E-412F-711D23B141EB}"/>
              </a:ext>
            </a:extLst>
          </p:cNvPr>
          <p:cNvSpPr>
            <a:spLocks noChangeAspect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/>
            <a:r>
              <a:rPr lang="fi-FI" altLang="fi-FI">
                <a:latin typeface="Trebuchet MS" panose="020B0603020202020204" pitchFamily="34" charset="0"/>
              </a:rPr>
              <a:t>Jeesus syntyi ihmiseksi, eli inkarnoitui.</a:t>
            </a:r>
          </a:p>
          <a:p>
            <a:pPr eaLnBrk="1" hangingPunct="1"/>
            <a:r>
              <a:rPr lang="fi-FI" altLang="fi-FI">
                <a:latin typeface="Trebuchet MS" panose="020B0603020202020204" pitchFamily="34" charset="0"/>
              </a:rPr>
              <a:t>Jumalallinen luonto yhdistyi inhimilliseen.</a:t>
            </a:r>
          </a:p>
          <a:p>
            <a:pPr eaLnBrk="1" hangingPunct="1"/>
            <a:r>
              <a:rPr lang="fi-FI" altLang="fi-FI">
                <a:latin typeface="Trebuchet MS" panose="020B0603020202020204" pitchFamily="34" charset="0"/>
              </a:rPr>
              <a:t> </a:t>
            </a:r>
            <a:r>
              <a:rPr lang="fi-FI" altLang="fi-FI" b="1">
                <a:latin typeface="Trebuchet MS" panose="020B0603020202020204" pitchFamily="34" charset="0"/>
              </a:rPr>
              <a:t>Inkarnaatio</a:t>
            </a:r>
            <a:r>
              <a:rPr lang="fi-FI" altLang="fi-FI">
                <a:latin typeface="Trebuchet MS" panose="020B0603020202020204" pitchFamily="34" charset="0"/>
              </a:rPr>
              <a:t> = ”lihaksi tuleminen” </a:t>
            </a:r>
          </a:p>
          <a:p>
            <a:pPr eaLnBrk="1" hangingPunct="1"/>
            <a:r>
              <a:rPr lang="fi-FI" altLang="fi-FI">
                <a:solidFill>
                  <a:schemeClr val="accent2"/>
                </a:solidFill>
                <a:latin typeface="Trebuchet MS" panose="020B0603020202020204" pitchFamily="34" charset="0"/>
              </a:rPr>
              <a:t>(sana caro = liha. Esim. paastoa edeltävät karnevaalit tarkoittavat lihasta luopumista)</a:t>
            </a:r>
          </a:p>
          <a:p>
            <a:pPr eaLnBrk="1" hangingPunct="1"/>
            <a:r>
              <a:rPr lang="fi-FI" altLang="fi-FI">
                <a:latin typeface="Trebuchet MS" panose="020B0603020202020204" pitchFamily="34" charset="0"/>
              </a:rPr>
              <a:t>Näin Kristus rakensi sillan kuilun yli, joka oli syntynyt ihmisen ja Jumalan välille synnin myötä.</a:t>
            </a:r>
          </a:p>
          <a:p>
            <a:pPr eaLnBrk="1" hangingPunct="1"/>
            <a:endParaRPr lang="fi-FI" altLang="fi-FI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fi-FI" altLang="fi-FI">
              <a:latin typeface="Trebuchet MS" panose="020B0603020202020204" pitchFamily="34" charset="0"/>
            </a:endParaRPr>
          </a:p>
          <a:p>
            <a:pPr eaLnBrk="1" hangingPunct="1"/>
            <a:endParaRPr lang="fi-FI" altLang="fi-FI">
              <a:latin typeface="Trebuchet MS" panose="020B0603020202020204" pitchFamily="34" charset="0"/>
            </a:endParaRPr>
          </a:p>
          <a:p>
            <a:pPr eaLnBrk="1" hangingPunct="1"/>
            <a:endParaRPr lang="fi-FI" alt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381DF3F-2410-B902-2177-273099BDE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Ihmisen Poika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D9D98E3-AEEA-51B8-9B55-0E5959A17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sz="2800"/>
              <a:t>Jeesus käytti itsestään nimitystä </a:t>
            </a:r>
            <a:r>
              <a:rPr lang="fi-FI" altLang="fi-FI" sz="2800" b="1"/>
              <a:t>Ihmisen Poika.</a:t>
            </a:r>
          </a:p>
          <a:p>
            <a:pPr eaLnBrk="1" hangingPunct="1"/>
            <a:r>
              <a:rPr lang="fi-FI" altLang="fi-FI" sz="2800">
                <a:solidFill>
                  <a:schemeClr val="accent2"/>
                </a:solidFill>
              </a:rPr>
              <a:t>"Ketuilla on luolansa ja taivaan linnuilla pesänsä, mutta </a:t>
            </a:r>
            <a:r>
              <a:rPr lang="fi-FI" altLang="fi-FI" sz="2800" b="1">
                <a:solidFill>
                  <a:schemeClr val="accent2"/>
                </a:solidFill>
              </a:rPr>
              <a:t>Ihmisen</a:t>
            </a:r>
            <a:r>
              <a:rPr lang="fi-FI" altLang="fi-FI" sz="2800">
                <a:solidFill>
                  <a:schemeClr val="accent2"/>
                </a:solidFill>
              </a:rPr>
              <a:t> </a:t>
            </a:r>
            <a:r>
              <a:rPr lang="fi-FI" altLang="fi-FI" sz="2800" b="1">
                <a:solidFill>
                  <a:schemeClr val="accent2"/>
                </a:solidFill>
              </a:rPr>
              <a:t>Pojalla</a:t>
            </a:r>
            <a:r>
              <a:rPr lang="fi-FI" altLang="fi-FI" sz="2800">
                <a:solidFill>
                  <a:schemeClr val="accent2"/>
                </a:solidFill>
              </a:rPr>
              <a:t> ei ole, mihin päänsä kallistaisi." </a:t>
            </a:r>
            <a:r>
              <a:rPr lang="fi-FI" altLang="fi-FI" sz="2800">
                <a:solidFill>
                  <a:schemeClr val="accent2"/>
                </a:solidFill>
                <a:hlinkClick r:id="rId2"/>
              </a:rPr>
              <a:t>Matt. 8:20 </a:t>
            </a:r>
            <a:r>
              <a:rPr lang="fi-FI" altLang="fi-FI" sz="280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fi-FI" altLang="fi-FI" sz="2800" b="1">
                <a:solidFill>
                  <a:schemeClr val="accent2"/>
                </a:solidFill>
              </a:rPr>
              <a:t>Ihmisen</a:t>
            </a:r>
            <a:r>
              <a:rPr lang="fi-FI" altLang="fi-FI" sz="2800">
                <a:solidFill>
                  <a:schemeClr val="accent2"/>
                </a:solidFill>
              </a:rPr>
              <a:t> </a:t>
            </a:r>
            <a:r>
              <a:rPr lang="fi-FI" altLang="fi-FI" sz="2800" b="1">
                <a:solidFill>
                  <a:schemeClr val="accent2"/>
                </a:solidFill>
              </a:rPr>
              <a:t>Pojalla</a:t>
            </a:r>
            <a:r>
              <a:rPr lang="fi-FI" altLang="fi-FI" sz="2800">
                <a:solidFill>
                  <a:schemeClr val="accent2"/>
                </a:solidFill>
              </a:rPr>
              <a:t> on valta antaa maan päällä syntejä anteeksi </a:t>
            </a:r>
            <a:r>
              <a:rPr lang="fi-FI" altLang="fi-FI" sz="2800">
                <a:solidFill>
                  <a:schemeClr val="accent2"/>
                </a:solidFill>
                <a:hlinkClick r:id="rId3"/>
              </a:rPr>
              <a:t>Matt. 9:6 </a:t>
            </a:r>
            <a:endParaRPr lang="fi-FI" altLang="fi-FI" sz="2800">
              <a:solidFill>
                <a:schemeClr val="accent2"/>
              </a:solidFill>
            </a:endParaRPr>
          </a:p>
          <a:p>
            <a:pPr eaLnBrk="1" hangingPunct="1"/>
            <a:r>
              <a:rPr lang="fi-FI" altLang="fi-FI" sz="2800" b="1">
                <a:solidFill>
                  <a:schemeClr val="accent2"/>
                </a:solidFill>
              </a:rPr>
              <a:t>Ihmisen Poika</a:t>
            </a:r>
            <a:r>
              <a:rPr lang="fi-FI" altLang="fi-FI" sz="2800">
                <a:solidFill>
                  <a:schemeClr val="accent2"/>
                </a:solidFill>
              </a:rPr>
              <a:t> on tuleva Isänsä kirkkaudessa enkeliensä kanssa, ja silloin hän maksaa jokaiselle tämän tekojen mukaan</a:t>
            </a:r>
            <a:r>
              <a:rPr lang="fi-FI" altLang="fi-FI" sz="2800">
                <a:solidFill>
                  <a:schemeClr val="accent2"/>
                </a:solidFill>
                <a:hlinkClick r:id="rId4"/>
              </a:rPr>
              <a:t>Matt. 16:27 </a:t>
            </a:r>
            <a:endParaRPr lang="fi-FI" altLang="fi-FI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3068D24-A60C-8794-4536-6422F59FD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latin typeface="Trebuchet MS" panose="020B0603020202020204" pitchFamily="34" charset="0"/>
              </a:rPr>
              <a:t>Ihmisen Poika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88BCCC4-A53A-063E-34F0-B228A7C0AC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3200">
                <a:latin typeface="Trebuchet MS" panose="020B0603020202020204" pitchFamily="34" charset="0"/>
              </a:rPr>
              <a:t>Tähän liittyy ajatus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3200">
                <a:latin typeface="Trebuchet MS" panose="020B0603020202020204" pitchFamily="34" charset="0"/>
              </a:rPr>
              <a:t>Kristuksen inhimillisestä alennustilasta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3200">
                <a:latin typeface="Trebuchet MS" panose="020B0603020202020204" pitchFamily="34" charset="0"/>
              </a:rPr>
              <a:t>sekä jumalallisesta vallasta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4A0938B7-D29D-4846-A4CA-3BCECF1A40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200">
                <a:solidFill>
                  <a:schemeClr val="accent2"/>
                </a:solidFill>
                <a:latin typeface="Trebuchet MS" panose="020B0603020202020204" pitchFamily="34" charset="0"/>
              </a:rPr>
              <a:t>Jo ennen Jeesuksen aikaa oli juutalaisten apokalyptisessä kirjallisuudessa muodostunut näkemys "Ihmisen Pojasta" eskatologisena hahmona, jonka oli määrä toimia välittäjänä Jumalan ja ihmisen välillä lopun aikoina. 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200">
                <a:solidFill>
                  <a:schemeClr val="accent2"/>
                </a:solidFill>
                <a:latin typeface="Trebuchet MS" panose="020B0603020202020204" pitchFamily="34" charset="0"/>
              </a:rPr>
              <a:t>Danielin kirja: Ihmisen poika asetetaan valtaistuimelle ja kuinka hänelle annetaan ikuinen kuninkuus.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31FF0C2-C8EC-24ED-6F70-97DC43C5D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>
                <a:latin typeface="Trebuchet MS" panose="020B0603020202020204" pitchFamily="34" charset="0"/>
              </a:rPr>
              <a:t>Herra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C31BD8C8-D3F6-6F8E-CBB5-86FFF04F97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i-FI" altLang="fi-FI" sz="2800">
                <a:latin typeface="Trebuchet MS" panose="020B0603020202020204" pitchFamily="34" charset="0"/>
              </a:rPr>
              <a:t>Ylösnousemuksen jälkeen apostolit kutsuivat Häntä nimellä </a:t>
            </a:r>
            <a:r>
              <a:rPr lang="fi-FI" altLang="fi-FI" sz="2800" b="1">
                <a:latin typeface="Trebuchet MS" panose="020B0603020202020204" pitchFamily="34" charset="0"/>
              </a:rPr>
              <a:t>Herra.</a:t>
            </a:r>
            <a:r>
              <a:rPr lang="fi-FI" altLang="fi-FI" sz="2800">
                <a:latin typeface="Trebuchet MS" panose="020B0603020202020204" pitchFamily="34" charset="0"/>
              </a:rPr>
              <a:t> </a:t>
            </a:r>
          </a:p>
          <a:p>
            <a:pPr eaLnBrk="1" hangingPunct="1"/>
            <a:r>
              <a:rPr lang="fi-FI" altLang="fi-FI" sz="2800">
                <a:latin typeface="Trebuchet MS" panose="020B0603020202020204" pitchFamily="34" charset="0"/>
              </a:rPr>
              <a:t>Israelilaisilla on perinteinen tapa kutsua Jumalaa Herraksi. </a:t>
            </a:r>
          </a:p>
          <a:p>
            <a:pPr eaLnBrk="1" hangingPunct="1"/>
            <a:r>
              <a:rPr lang="fi-FI" altLang="fi-FI" sz="2000">
                <a:solidFill>
                  <a:schemeClr val="accent2"/>
                </a:solidFill>
                <a:latin typeface="Trebuchet MS" panose="020B0603020202020204" pitchFamily="34" charset="0"/>
              </a:rPr>
              <a:t>”Minun Herrani ja minun Jumalani!” apostoli Tuomas</a:t>
            </a:r>
          </a:p>
        </p:txBody>
      </p:sp>
      <p:pic>
        <p:nvPicPr>
          <p:cNvPr id="9220" name="Picture 6" descr="D:\KIRSI\Kuvapankki nettiin\Katedraali\Käsitellyt ikonit\Kristus_akateeminen.tif">
            <a:extLst>
              <a:ext uri="{FF2B5EF4-FFF2-40B4-BE49-F238E27FC236}">
                <a16:creationId xmlns:a16="http://schemas.microsoft.com/office/drawing/2014/main" id="{81B7032C-7A73-520C-E0AB-2ED73179FD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260475"/>
            <a:ext cx="3243262" cy="4865688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0FFE051-1DA5-EAF5-93F9-C0568A2DF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Jumalihminen?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E1DF6FA4-A3E8-CAD9-5F22-9231A409B8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800"/>
              <a:t>Kristus on sekä täydellinen ihminen, että täydellinen Jumala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/>
              <a:t>Tämä asia on synnyttänyt lukuisia harhaoppeja kirkossa.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/>
              <a:t>On korostettu jompaakumpaa, tai kielletty toisen olemassaolo. </a:t>
            </a:r>
          </a:p>
        </p:txBody>
      </p:sp>
      <p:pic>
        <p:nvPicPr>
          <p:cNvPr id="10244" name="Picture 5" descr="D:\KIRSI\Kuvapankki nettiin\uusia\ristinmerkki.jpg">
            <a:extLst>
              <a:ext uri="{FF2B5EF4-FFF2-40B4-BE49-F238E27FC236}">
                <a16:creationId xmlns:a16="http://schemas.microsoft.com/office/drawing/2014/main" id="{E016B7EF-9D24-CD05-5E94-3689FD5130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628775"/>
            <a:ext cx="3079750" cy="446405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387</Words>
  <Application>Microsoft Office PowerPoint</Application>
  <PresentationFormat>Näytössä katseltava diaesitys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Calibri</vt:lpstr>
      <vt:lpstr>Lithos Pro Regular</vt:lpstr>
      <vt:lpstr>Angsana New</vt:lpstr>
      <vt:lpstr>Trebuchet MS</vt:lpstr>
      <vt:lpstr>Oletusrakenne</vt:lpstr>
      <vt:lpstr>KRISTUS 9lk/UO2</vt:lpstr>
      <vt:lpstr>Jeesus Kristus</vt:lpstr>
      <vt:lpstr>VOIDELTU </vt:lpstr>
      <vt:lpstr>INKARNAATIO</vt:lpstr>
      <vt:lpstr> </vt:lpstr>
      <vt:lpstr>Ihmisen Poika</vt:lpstr>
      <vt:lpstr>Ihmisen Poika</vt:lpstr>
      <vt:lpstr>Herra</vt:lpstr>
      <vt:lpstr>Jumalihminen?</vt:lpstr>
      <vt:lpstr>Jumala &amp; ihminen</vt:lpstr>
      <vt:lpstr> </vt:lpstr>
      <vt:lpstr>Nimityksiä</vt:lpstr>
      <vt:lpstr>Luonnehdintoja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KRISTUS</dc:title>
  <dc:creator>Sami</dc:creator>
  <cp:lastModifiedBy>Kaarina Lyhykainen</cp:lastModifiedBy>
  <cp:revision>22</cp:revision>
  <dcterms:created xsi:type="dcterms:W3CDTF">2009-12-03T13:24:35Z</dcterms:created>
  <dcterms:modified xsi:type="dcterms:W3CDTF">2024-10-18T10:48:35Z</dcterms:modified>
</cp:coreProperties>
</file>